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28"/>
  </p:notesMasterIdLst>
  <p:sldIdLst>
    <p:sldId id="334" r:id="rId3"/>
    <p:sldId id="266" r:id="rId4"/>
    <p:sldId id="335" r:id="rId5"/>
    <p:sldId id="265" r:id="rId6"/>
    <p:sldId id="336" r:id="rId7"/>
    <p:sldId id="337" r:id="rId8"/>
    <p:sldId id="338" r:id="rId9"/>
    <p:sldId id="288" r:id="rId10"/>
    <p:sldId id="323" r:id="rId11"/>
    <p:sldId id="340" r:id="rId12"/>
    <p:sldId id="343" r:id="rId13"/>
    <p:sldId id="342" r:id="rId14"/>
    <p:sldId id="345" r:id="rId15"/>
    <p:sldId id="346" r:id="rId16"/>
    <p:sldId id="348" r:id="rId17"/>
    <p:sldId id="347" r:id="rId18"/>
    <p:sldId id="344" r:id="rId19"/>
    <p:sldId id="422" r:id="rId20"/>
    <p:sldId id="423" r:id="rId21"/>
    <p:sldId id="425" r:id="rId22"/>
    <p:sldId id="424" r:id="rId23"/>
    <p:sldId id="426" r:id="rId24"/>
    <p:sldId id="405" r:id="rId25"/>
    <p:sldId id="421" r:id="rId26"/>
    <p:sldId id="32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D7B"/>
    <a:srgbClr val="169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>
      <p:cViewPr varScale="1">
        <p:scale>
          <a:sx n="111" d="100"/>
          <a:sy n="111" d="100"/>
        </p:scale>
        <p:origin x="1488" y="108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307CB-97EB-4ABD-98E9-37BB228C847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63B3-E152-4B07-8936-A332F8117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5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357430"/>
            <a:ext cx="8572560" cy="1643074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857256"/>
          </a:xfrm>
        </p:spPr>
        <p:txBody>
          <a:bodyPr/>
          <a:lstStyle>
            <a:lvl1pPr marL="0" indent="0" algn="ctr">
              <a:buNone/>
              <a:defRPr>
                <a:solidFill>
                  <a:srgbClr val="342D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0"/>
          </p:nvPr>
        </p:nvSpPr>
        <p:spPr>
          <a:xfrm>
            <a:off x="4500562" y="714357"/>
            <a:ext cx="4486252" cy="42862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42D7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1"/>
          </p:nvPr>
        </p:nvSpPr>
        <p:spPr>
          <a:xfrm>
            <a:off x="214282" y="5715017"/>
            <a:ext cx="6057888" cy="500066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58700A9-9AA3-4555-9CD4-4E0626CBC0E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2738D5FF-B133-4FFA-80A8-CD38E886F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487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472608" cy="208823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333399"/>
                </a:solidFill>
                <a:latin typeface="AGOpus" pitchFamily="2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771776" y="5374217"/>
            <a:ext cx="6121400" cy="129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6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B2631-5AB4-4EAF-ADC4-715E049FBD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26FD-55EF-443A-85E7-5B220F63B0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357430"/>
            <a:ext cx="8572560" cy="1643074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857256"/>
          </a:xfrm>
        </p:spPr>
        <p:txBody>
          <a:bodyPr/>
          <a:lstStyle>
            <a:lvl1pPr marL="0" indent="0" algn="ctr">
              <a:buNone/>
              <a:defRPr>
                <a:solidFill>
                  <a:srgbClr val="342D7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0"/>
          </p:nvPr>
        </p:nvSpPr>
        <p:spPr>
          <a:xfrm>
            <a:off x="4500563" y="714357"/>
            <a:ext cx="4486252" cy="428628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342D7B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1"/>
          </p:nvPr>
        </p:nvSpPr>
        <p:spPr>
          <a:xfrm>
            <a:off x="214282" y="5715017"/>
            <a:ext cx="6057888" cy="500066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0095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1"/>
          </p:nvPr>
        </p:nvSpPr>
        <p:spPr>
          <a:xfrm>
            <a:off x="214283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600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3" y="2285993"/>
            <a:ext cx="6572296" cy="92869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5" y="642918"/>
            <a:ext cx="4486252" cy="5222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0"/>
          </p:nvPr>
        </p:nvSpPr>
        <p:spPr>
          <a:xfrm>
            <a:off x="214282" y="5715017"/>
            <a:ext cx="6057888" cy="500066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263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825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1"/>
          </p:nvPr>
        </p:nvSpPr>
        <p:spPr>
          <a:xfrm>
            <a:off x="214283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3289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8259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1"/>
          </p:nvPr>
        </p:nvSpPr>
        <p:spPr>
          <a:xfrm>
            <a:off x="214283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7401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715304" cy="428628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3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8610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286676" cy="101122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3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rgbClr val="342D7B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693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1"/>
          </p:nvPr>
        </p:nvSpPr>
        <p:spPr>
          <a:xfrm>
            <a:off x="214282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928672"/>
            <a:ext cx="6572296" cy="42862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5367338"/>
            <a:ext cx="657229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1"/>
          </p:nvPr>
        </p:nvSpPr>
        <p:spPr>
          <a:xfrm>
            <a:off x="214283" y="6429396"/>
            <a:ext cx="8501122" cy="35719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rgbClr val="342D7B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2"/>
          </p:nvPr>
        </p:nvSpPr>
        <p:spPr>
          <a:xfrm>
            <a:off x="1357291" y="285728"/>
            <a:ext cx="7572428" cy="571504"/>
          </a:xfrm>
        </p:spPr>
        <p:txBody>
          <a:bodyPr anchor="b">
            <a:noAutofit/>
          </a:bodyPr>
          <a:lstStyle>
            <a:lvl1pPr marL="0" indent="0" algn="ctr">
              <a:buNone/>
              <a:defRPr sz="3000">
                <a:solidFill>
                  <a:srgbClr val="342D7B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5852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idx="11"/>
          </p:nvPr>
        </p:nvSpPr>
        <p:spPr>
          <a:xfrm>
            <a:off x="214283" y="6429396"/>
            <a:ext cx="8501122" cy="35719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rgbClr val="342D7B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715304" cy="428628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62116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58700A9-9AA3-4555-9CD4-4E0626CBC0E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2738D5FF-B133-4FFA-80A8-CD38E886F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9749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B2631-5AB4-4EAF-ADC4-715E049FBD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26FD-55EF-443A-85E7-5B220F63B0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6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285991"/>
            <a:ext cx="6572296" cy="9286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642918"/>
            <a:ext cx="4486252" cy="5222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0"/>
          </p:nvPr>
        </p:nvSpPr>
        <p:spPr>
          <a:xfrm>
            <a:off x="214282" y="5715017"/>
            <a:ext cx="6057888" cy="500066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825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1"/>
          </p:nvPr>
        </p:nvSpPr>
        <p:spPr>
          <a:xfrm>
            <a:off x="214282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8259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1"/>
          </p:nvPr>
        </p:nvSpPr>
        <p:spPr>
          <a:xfrm>
            <a:off x="214282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715304" cy="428628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2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286676" cy="101122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2" y="6286520"/>
            <a:ext cx="8501122" cy="35719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342D7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928670"/>
            <a:ext cx="6572296" cy="428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5367338"/>
            <a:ext cx="657229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1"/>
          </p:nvPr>
        </p:nvSpPr>
        <p:spPr>
          <a:xfrm>
            <a:off x="214282" y="6429396"/>
            <a:ext cx="8501122" cy="35719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342D7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2"/>
          </p:nvPr>
        </p:nvSpPr>
        <p:spPr>
          <a:xfrm>
            <a:off x="1357290" y="285728"/>
            <a:ext cx="7572428" cy="571504"/>
          </a:xfrm>
        </p:spPr>
        <p:txBody>
          <a:bodyPr anchor="b">
            <a:noAutofit/>
          </a:bodyPr>
          <a:lstStyle>
            <a:lvl1pPr marL="0" indent="0" algn="ctr">
              <a:buNone/>
              <a:defRPr sz="4000">
                <a:solidFill>
                  <a:srgbClr val="342D7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idx="11"/>
          </p:nvPr>
        </p:nvSpPr>
        <p:spPr>
          <a:xfrm>
            <a:off x="214282" y="6429396"/>
            <a:ext cx="8501122" cy="35719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342D7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715304" cy="428628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9" r:id="rId6"/>
    <p:sldLayoutId id="2147483658" r:id="rId7"/>
    <p:sldLayoutId id="2147483657" r:id="rId8"/>
    <p:sldLayoutId id="2147483656" r:id="rId9"/>
    <p:sldLayoutId id="2147483660" r:id="rId10"/>
    <p:sldLayoutId id="2147483673" r:id="rId11"/>
    <p:sldLayoutId id="21474837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5"/>
        </a:buBlip>
        <a:defRPr sz="3200" kern="1200">
          <a:solidFill>
            <a:srgbClr val="342D7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342D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400" kern="1200">
          <a:solidFill>
            <a:srgbClr val="342D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–"/>
        <a:defRPr sz="2000" kern="1200">
          <a:solidFill>
            <a:srgbClr val="342D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42D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5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400" kern="1200">
          <a:solidFill>
            <a:srgbClr val="342D7B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Tx/>
        <a:buBlip>
          <a:blip r:embed="rId15"/>
        </a:buBlip>
        <a:defRPr sz="2100" kern="1200">
          <a:solidFill>
            <a:srgbClr val="342D7B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1800" kern="1200">
          <a:solidFill>
            <a:srgbClr val="342D7B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SzPct val="80000"/>
        <a:buFont typeface="Arial" pitchFamily="34" charset="0"/>
        <a:buChar char="–"/>
        <a:defRPr sz="1500" kern="1200">
          <a:solidFill>
            <a:srgbClr val="342D7B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342D7B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br>
              <a:rPr lang="ru-RU" sz="2325" dirty="0"/>
            </a:br>
            <a:r>
              <a:rPr lang="ru-RU" sz="2325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pPr lvl="0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pPr algn="l"/>
            <a:r>
              <a:rPr lang="ru-RU" sz="1200" b="1" dirty="0">
                <a:solidFill>
                  <a:srgbClr val="002060"/>
                </a:solidFill>
              </a:rPr>
              <a:t>Кичигина Наталья Федоровна, координатор проектов ВСП «Горячая линия по защите прав пациента» и Навигатор пациентов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1DBCA-CFBA-43BE-A7F9-3FF51B0DD824}"/>
              </a:ext>
            </a:extLst>
          </p:cNvPr>
          <p:cNvSpPr txBox="1"/>
          <p:nvPr/>
        </p:nvSpPr>
        <p:spPr>
          <a:xfrm>
            <a:off x="323528" y="2357428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Порядок направления застрахованных лиц в федеральные медицинские организации, изменения в Приказ 4н, </a:t>
            </a:r>
            <a:r>
              <a:rPr lang="ru-RU" b="1"/>
              <a:t>Новые пункты в ПГГ 2021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989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52568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Статья 44.1. Федеральный регистр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 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(введена Федеральным законом от 13.07.2020 N 206-ФЗ)</a:t>
            </a:r>
            <a:br>
              <a:rPr lang="ru-RU" sz="1200" dirty="0"/>
            </a:br>
            <a:br>
              <a:rPr lang="ru-RU" sz="1200" b="1" dirty="0">
                <a:solidFill>
                  <a:srgbClr val="002060"/>
                </a:solidFill>
              </a:rPr>
            </a:b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Органы государственной власти субъектов Российской Федерации осуществляют ведение региональных сегментов Федерального регистра граждан и своевременное представление сведений, содержащихся в них, в уполномоченный федеральный орган исполнительной власти в порядке, установленном Правительством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69446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251520" y="1147942"/>
            <a:ext cx="856895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11. Федеральный регистр содержит следующие сведения:</a:t>
            </a:r>
          </a:p>
          <a:p>
            <a:endParaRPr lang="ru-RU" sz="2400" dirty="0"/>
          </a:p>
          <a:p>
            <a:r>
              <a:rPr lang="ru-RU" dirty="0"/>
              <a:t>а) страховой номер индивидуального лицевого счета гражданина в системе обязательного пенсионного страхования (при наличии);</a:t>
            </a:r>
          </a:p>
          <a:p>
            <a:endParaRPr lang="ru-RU" dirty="0"/>
          </a:p>
          <a:p>
            <a:r>
              <a:rPr lang="ru-RU" dirty="0"/>
              <a:t>б) фамилия, имя, отчество (при наличии) гражданина, а также фамилия, которая была у него при рождении;</a:t>
            </a:r>
          </a:p>
          <a:p>
            <a:endParaRPr lang="ru-RU" dirty="0"/>
          </a:p>
          <a:p>
            <a:r>
              <a:rPr lang="ru-RU" dirty="0"/>
              <a:t>в) дата рождения;</a:t>
            </a:r>
          </a:p>
          <a:p>
            <a:endParaRPr lang="ru-RU" dirty="0"/>
          </a:p>
          <a:p>
            <a:r>
              <a:rPr lang="ru-RU" dirty="0"/>
              <a:t>г) пол;</a:t>
            </a:r>
          </a:p>
          <a:p>
            <a:endParaRPr lang="ru-RU" dirty="0"/>
          </a:p>
          <a:p>
            <a:r>
              <a:rPr lang="ru-RU" dirty="0"/>
              <a:t>д) адрес места жительства, места пребывания или места фактического проживания;</a:t>
            </a:r>
          </a:p>
          <a:p>
            <a:endParaRPr lang="ru-RU" dirty="0"/>
          </a:p>
          <a:p>
            <a:r>
              <a:rPr lang="ru-RU" dirty="0"/>
              <a:t>е) серия и номер паспорта (свидетельства о рождении) или удостоверения личности, дата выдачи указанных документов;</a:t>
            </a:r>
          </a:p>
          <a:p>
            <a:endParaRPr lang="ru-RU" dirty="0"/>
          </a:p>
          <a:p>
            <a:r>
              <a:rPr lang="ru-RU" dirty="0"/>
              <a:t>ж) номер полиса обязательного медицинского страхования застрахованного лица;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32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179512" y="857232"/>
            <a:ext cx="86409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11. </a:t>
            </a:r>
          </a:p>
          <a:p>
            <a:r>
              <a:rPr lang="ru-RU" dirty="0"/>
              <a:t>и) сведения об основаниях пребывания или проживания в Российской Федерации (для иностранного гражданина, лица без гражданства, в том числе беженца);</a:t>
            </a:r>
          </a:p>
          <a:p>
            <a:endParaRPr lang="ru-RU" dirty="0"/>
          </a:p>
          <a:p>
            <a:r>
              <a:rPr lang="ru-RU" dirty="0"/>
              <a:t>к) дата включения в Федеральный регистр;</a:t>
            </a:r>
          </a:p>
          <a:p>
            <a:endParaRPr lang="ru-RU" dirty="0"/>
          </a:p>
          <a:p>
            <a:r>
              <a:rPr lang="ru-RU" dirty="0"/>
              <a:t>л) диагноз заболевания (состояние) и его код по Международной статистической классификации болезней и проблем, связанных со здоровьем;</a:t>
            </a:r>
          </a:p>
          <a:p>
            <a:endParaRPr lang="ru-RU" dirty="0"/>
          </a:p>
          <a:p>
            <a:r>
              <a:rPr lang="ru-RU" dirty="0"/>
              <a:t>м) категория граждан (группа населения), имеющих право на обеспечение лекарственными препаратами, медицинскими изделиями и специализированными продуктами лечебного питания, категория заболевания, которая является основанием для обеспечения лекарственными препаратами, медицинскими изделиями и специализированными продуктами лечебного питания, в том числе с учетом Перечня групп населения и категорий заболеваний, при амбулаторном лечении которых лекарственные средства и изделия медицинского назначения отпускаются по рецептам врачей бесплатно, и Перечня групп населения, при амбулаторном лечении которых лекарственные средства отпускаются по рецептам врачей с 50-процентной скидкой, утвержденных постановлением Правительства Российской Федерации от 30 июля 1994 г. N 890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9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179512" y="857232"/>
            <a:ext cx="86409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11. </a:t>
            </a:r>
          </a:p>
          <a:p>
            <a:r>
              <a:rPr lang="ru-RU" dirty="0"/>
              <a:t>н) источник финансирования обеспечения граждан лекарственными препаратами, медицинскими изделиями и специализированными продуктами лечебного питания;</a:t>
            </a:r>
          </a:p>
          <a:p>
            <a:endParaRPr lang="ru-RU" dirty="0"/>
          </a:p>
          <a:p>
            <a:r>
              <a:rPr lang="ru-RU" dirty="0"/>
              <a:t>о) сведения о назначении и отпуске лекарственных препаратов, медицинских изделий и специализированных продуктов лечебного питания, указанных в подпункте "м" настоящего пункта;</a:t>
            </a:r>
          </a:p>
          <a:p>
            <a:endParaRPr lang="ru-RU" dirty="0"/>
          </a:p>
          <a:p>
            <a:r>
              <a:rPr lang="ru-RU" dirty="0"/>
              <a:t>п) уникальный номер регистровой записи;</a:t>
            </a:r>
          </a:p>
          <a:p>
            <a:endParaRPr lang="ru-RU" dirty="0"/>
          </a:p>
          <a:p>
            <a:r>
              <a:rPr lang="ru-RU" dirty="0"/>
              <a:t>р) сведения о медицинской организации, осуществляющей медицинское обслуживание (с указанием наименования медицинской организации, основного государственного регистрационного номера, кода по Общероссийскому классификатору предприятий и организаций);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16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179512" y="857232"/>
            <a:ext cx="86409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11. </a:t>
            </a:r>
          </a:p>
          <a:p>
            <a:r>
              <a:rPr lang="ru-RU" dirty="0"/>
              <a:t>с) информация о включении сведений о гражданине в федеральные регистры, предусмотренные частью 2.1 статьи 43, </a:t>
            </a:r>
            <a:r>
              <a:rPr lang="ru-RU" i="1" dirty="0">
                <a:solidFill>
                  <a:srgbClr val="FF0000"/>
                </a:solidFill>
              </a:rPr>
              <a:t>(лица, инфицированные вирусом иммунодефицита человека, больные туберкулезом)</a:t>
            </a:r>
          </a:p>
          <a:p>
            <a:endParaRPr lang="ru-RU" dirty="0"/>
          </a:p>
          <a:p>
            <a:r>
              <a:rPr lang="ru-RU" dirty="0"/>
              <a:t>частями 4 и 8 статьи 44 </a:t>
            </a:r>
          </a:p>
          <a:p>
            <a:r>
              <a:rPr lang="ru-RU" i="1" dirty="0">
                <a:solidFill>
                  <a:srgbClr val="FF0000"/>
                </a:solidFill>
              </a:rPr>
              <a:t>(лица, страдающие </a:t>
            </a:r>
            <a:r>
              <a:rPr lang="ru-RU" i="1" dirty="0" err="1">
                <a:solidFill>
                  <a:srgbClr val="FF0000"/>
                </a:solidFill>
              </a:rPr>
              <a:t>жизнеугрожающими</a:t>
            </a:r>
            <a:r>
              <a:rPr lang="ru-RU" i="1" dirty="0">
                <a:solidFill>
                  <a:srgbClr val="FF0000"/>
                </a:solidFill>
              </a:rPr>
              <a:t> и хроническими прогрессирующими редкими (</a:t>
            </a:r>
            <a:r>
              <a:rPr lang="ru-RU" i="1" dirty="0" err="1">
                <a:solidFill>
                  <a:srgbClr val="FF0000"/>
                </a:solidFill>
              </a:rPr>
              <a:t>орфанными</a:t>
            </a:r>
            <a:r>
              <a:rPr lang="ru-RU" i="1" dirty="0">
                <a:solidFill>
                  <a:srgbClr val="FF0000"/>
                </a:solidFill>
              </a:rPr>
              <a:t>) заболеваниями, приводящими к сокращению продолжительности жизни граждан или их инвалидности) </a:t>
            </a:r>
          </a:p>
          <a:p>
            <a:endParaRPr lang="ru-RU" i="1" dirty="0">
              <a:solidFill>
                <a:srgbClr val="00B050"/>
              </a:solidFill>
            </a:endParaRPr>
          </a:p>
          <a:p>
            <a:r>
              <a:rPr lang="ru-RU" i="1" dirty="0">
                <a:solidFill>
                  <a:srgbClr val="FF0000"/>
                </a:solidFill>
              </a:rPr>
              <a:t>лица, больные гемофилией, муковисцидозом, гипофизарным нанизмом, болезнью Гоше, злокачественными новообразованиями лимфоидной, кроветворной и родственных им тканей, рассеянным склерозом, </a:t>
            </a:r>
            <a:r>
              <a:rPr lang="ru-RU" i="1" dirty="0" err="1">
                <a:solidFill>
                  <a:srgbClr val="FF0000"/>
                </a:solidFill>
              </a:rPr>
              <a:t>гемолитико</a:t>
            </a:r>
            <a:r>
              <a:rPr lang="ru-RU" i="1" dirty="0">
                <a:solidFill>
                  <a:srgbClr val="FF0000"/>
                </a:solidFill>
              </a:rPr>
              <a:t>-уремическим синдромом, юношеским артритом с системным началом, </a:t>
            </a:r>
            <a:r>
              <a:rPr lang="ru-RU" i="1" dirty="0" err="1">
                <a:solidFill>
                  <a:srgbClr val="FF0000"/>
                </a:solidFill>
              </a:rPr>
              <a:t>мукополисахаридозом</a:t>
            </a:r>
            <a:r>
              <a:rPr lang="ru-RU" i="1" dirty="0">
                <a:solidFill>
                  <a:srgbClr val="FF0000"/>
                </a:solidFill>
              </a:rPr>
              <a:t> I, II и VI типов, </a:t>
            </a:r>
            <a:r>
              <a:rPr lang="ru-RU" i="1" dirty="0" err="1">
                <a:solidFill>
                  <a:srgbClr val="FF0000"/>
                </a:solidFill>
              </a:rPr>
              <a:t>апластической</a:t>
            </a:r>
            <a:r>
              <a:rPr lang="ru-RU" i="1" dirty="0">
                <a:solidFill>
                  <a:srgbClr val="FF0000"/>
                </a:solidFill>
              </a:rPr>
              <a:t> анемией неуточненной, наследственным дефицитом факторов II (фибриногена), VII (лабильного) X (Стюарта-</a:t>
            </a:r>
            <a:r>
              <a:rPr lang="ru-RU" i="1" dirty="0" err="1">
                <a:solidFill>
                  <a:srgbClr val="FF0000"/>
                </a:solidFill>
              </a:rPr>
              <a:t>Прауэра</a:t>
            </a:r>
            <a:r>
              <a:rPr lang="ru-RU" i="1" dirty="0">
                <a:solidFill>
                  <a:srgbClr val="FF0000"/>
                </a:solidFill>
              </a:rPr>
              <a:t>), лиц после трансплантации органов и (или) тканей</a:t>
            </a:r>
            <a:r>
              <a:rPr lang="ru-RU" dirty="0">
                <a:solidFill>
                  <a:srgbClr val="FF0000"/>
                </a:solidFill>
              </a:rPr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3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179512" y="857232"/>
            <a:ext cx="86409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11. </a:t>
            </a:r>
          </a:p>
          <a:p>
            <a:r>
              <a:rPr lang="ru-RU" dirty="0"/>
              <a:t>с) информация о включении сведений о гражданине в федеральные регистры, предусмотренные статьей 64 Федерального закона "О государственной социальной помощи",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Федеральный регистр лиц, имеющих право на получение государственной социальной помощи</a:t>
            </a:r>
          </a:p>
          <a:p>
            <a:r>
              <a:rPr lang="ru-RU" i="1" dirty="0">
                <a:solidFill>
                  <a:srgbClr val="FF0000"/>
                </a:solidFill>
              </a:rPr>
              <a:t>1) инвалиды войны;</a:t>
            </a:r>
          </a:p>
          <a:p>
            <a:r>
              <a:rPr lang="ru-RU" i="1" dirty="0">
                <a:solidFill>
                  <a:srgbClr val="FF0000"/>
                </a:solidFill>
              </a:rPr>
              <a:t>2) участники Великой Отечественной войны;</a:t>
            </a:r>
          </a:p>
          <a:p>
            <a:r>
              <a:rPr lang="ru-RU" i="1" dirty="0">
                <a:solidFill>
                  <a:srgbClr val="FF0000"/>
                </a:solidFill>
              </a:rPr>
              <a:t>3) ветераны боевых действий из числа лиц, указанных в подпунктах 1 - 4 пункта 1 статьи 3 Федерального закона "О ветеранах"</a:t>
            </a:r>
          </a:p>
          <a:p>
            <a:r>
              <a:rPr lang="ru-RU" i="1" dirty="0">
                <a:solidFill>
                  <a:srgbClr val="FF0000"/>
                </a:solidFill>
              </a:rPr>
              <a:t>4) военнослужащие, проходившие военную службу в воинских частях, учреждениях, военно-учебных заведениях, не входивших в состав действующей армии, в период с 22 июня 1941 года по 3 сентября 1945 года не менее шести месяцев, военнослужащие, награжденные орденами или медалями СССР за службу в указанный период;</a:t>
            </a:r>
          </a:p>
          <a:p>
            <a:r>
              <a:rPr lang="ru-RU" i="1" dirty="0">
                <a:solidFill>
                  <a:srgbClr val="FF0000"/>
                </a:solidFill>
              </a:rPr>
              <a:t>5) лица, награжденные знаком "Жителю блокадного Ленинграда", лица, награжденные знаком </a:t>
            </a:r>
            <a:r>
              <a:rPr lang="ru-RU" b="1" i="1" dirty="0">
                <a:solidFill>
                  <a:srgbClr val="0070C0"/>
                </a:solidFill>
              </a:rPr>
              <a:t>"Житель осажденного Севастополя";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42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179512" y="857232"/>
            <a:ext cx="86409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11. </a:t>
            </a:r>
          </a:p>
          <a:p>
            <a:r>
              <a:rPr lang="ru-RU" dirty="0"/>
              <a:t>с) информация о включении сведений о гражданине в федеральные регистры, предусмотренные статьей 64 Федерального закона "О государственной социальной помощи",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Федеральный регистр лиц, имеющих право на получение государственной социальной помощи</a:t>
            </a:r>
          </a:p>
          <a:p>
            <a:r>
              <a:rPr lang="ru-RU" i="1" dirty="0">
                <a:solidFill>
                  <a:srgbClr val="FF0000"/>
                </a:solidFill>
              </a:rPr>
              <a:t>6) лица, работавшие в период Великой Отечественной войны на объектах противовоздушной обороны, местной противовоздушной обороны, …, а также члены экипажей судов транспортного флота</a:t>
            </a:r>
            <a:r>
              <a:rPr lang="ru-RU" i="1" dirty="0">
                <a:solidFill>
                  <a:srgbClr val="00B05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интернированных в начале Великой Отечественной войны в портах других государств;</a:t>
            </a:r>
          </a:p>
          <a:p>
            <a:r>
              <a:rPr lang="ru-RU" i="1" dirty="0">
                <a:solidFill>
                  <a:srgbClr val="FF0000"/>
                </a:solidFill>
              </a:rPr>
              <a:t>7) члены семей погибших (умерших) инвалидов войны, участников Великой Отечественной войны и ветеранов боевых действий, члены семей погибших в Великой Отечественной войне лиц из числа личного состава групп самозащиты объектовых и аварийных команд местной противовоздушной обороны, а также члены семей погибших работников госпиталей и больниц города Ленинграда;</a:t>
            </a:r>
          </a:p>
          <a:p>
            <a:r>
              <a:rPr lang="ru-RU" i="1" dirty="0">
                <a:solidFill>
                  <a:srgbClr val="FF0000"/>
                </a:solidFill>
              </a:rPr>
              <a:t>8) инвалиды;</a:t>
            </a:r>
          </a:p>
          <a:p>
            <a:r>
              <a:rPr lang="ru-RU" i="1" dirty="0">
                <a:solidFill>
                  <a:srgbClr val="FF0000"/>
                </a:solidFill>
              </a:rPr>
              <a:t>9) дети-инвалиды.</a:t>
            </a:r>
          </a:p>
          <a:p>
            <a:r>
              <a:rPr lang="ru-RU" dirty="0"/>
              <a:t>в целях обеспечения его лекарственными препаратами за счет бюджетных ассигнований федерального бюджета;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81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251520" y="1147942"/>
            <a:ext cx="85689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11. </a:t>
            </a:r>
          </a:p>
          <a:p>
            <a:endParaRPr lang="ru-RU" dirty="0"/>
          </a:p>
          <a:p>
            <a:r>
              <a:rPr lang="ru-RU" dirty="0"/>
              <a:t>т) сведения о наличии (отсутствии) у гражданина права на получение социальной услуги в виде обеспечения лекарственными препаратами, медицинскими изделиями и специализированными продуктами лечебного питания для детей-инвалидов в текущем году</a:t>
            </a:r>
            <a:r>
              <a:rPr lang="ru-RU" i="1" dirty="0">
                <a:solidFill>
                  <a:srgbClr val="00B0F0"/>
                </a:solidFill>
              </a:rPr>
              <a:t>;(не отказался от соцпакета)</a:t>
            </a:r>
          </a:p>
          <a:p>
            <a:endParaRPr lang="ru-RU" dirty="0"/>
          </a:p>
          <a:p>
            <a:r>
              <a:rPr lang="ru-RU" dirty="0"/>
              <a:t>у) сведения о плановой и фактической потребностях гражданина в лекарственных препаратах, медицинских изделиях и специализированных продуктах лечебного питания;</a:t>
            </a:r>
          </a:p>
          <a:p>
            <a:endParaRPr lang="ru-RU" dirty="0"/>
          </a:p>
          <a:p>
            <a:r>
              <a:rPr lang="ru-RU" dirty="0"/>
              <a:t>ф) информация об исключении сведений о гражданине из федеральных регистров, предусмотренных частью 21 статьи 43, частями 4 и 8 статьи 44 Федерального закона "Об основах охраны здоровья граждан в Российской Федерации", статьей 64 Федерального закона "О государственной социальной помощи".</a:t>
            </a:r>
          </a:p>
        </p:txBody>
      </p:sp>
    </p:spTree>
    <p:extLst>
      <p:ext uri="{BB962C8B-B14F-4D97-AF65-F5344CB8AC3E}">
        <p14:creationId xmlns:p14="http://schemas.microsoft.com/office/powerpoint/2010/main" val="388096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251520" y="1147942"/>
            <a:ext cx="85689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12. Федеральный регистр содержит сведения о следующих категориях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Федерации:</a:t>
            </a:r>
          </a:p>
          <a:p>
            <a:endParaRPr lang="ru-RU" dirty="0"/>
          </a:p>
          <a:p>
            <a:r>
              <a:rPr lang="ru-RU" dirty="0"/>
              <a:t>а) инвалиды, дети-инвалиды;</a:t>
            </a:r>
          </a:p>
          <a:p>
            <a:endParaRPr lang="ru-RU" dirty="0"/>
          </a:p>
          <a:p>
            <a:r>
              <a:rPr lang="ru-RU" dirty="0"/>
              <a:t>б) граждане, имеющие право на получение государственной социальной помощи в виде социальной услуги по обеспечению в соответствии со стандартами медицинской помощи необходимыми лекарственными препаратами для медицинского применения по рецептам на лекарственные препараты, медицинскими изделиями по рецептам на медицинские изделия, а также специализированными продуктами лечебного питания для детей-инвалидов, указанные в статьях 61 и 67 Федерального закона "О государственной социальной помощи", за исключением лиц, указанных в подпункте "а" настоящего пункта;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2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251520" y="1147942"/>
            <a:ext cx="85689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12. </a:t>
            </a:r>
          </a:p>
          <a:p>
            <a:r>
              <a:rPr lang="ru-RU" dirty="0"/>
              <a:t>в) граждане, которым предоставляются государственные гарантии в виде обеспечения лекарственными препаратами в соответствии с частью 7 статьи 44 Федерального закона "Об основах охраны здоровья граждан в Российской Федерации"; (</a:t>
            </a:r>
            <a:r>
              <a:rPr lang="ru-RU" i="1" dirty="0" err="1">
                <a:solidFill>
                  <a:srgbClr val="0070C0"/>
                </a:solidFill>
              </a:rPr>
              <a:t>орфанные</a:t>
            </a:r>
            <a:r>
              <a:rPr lang="ru-RU" i="1" dirty="0">
                <a:solidFill>
                  <a:srgbClr val="0070C0"/>
                </a:solidFill>
              </a:rPr>
              <a:t> заболевания)</a:t>
            </a:r>
          </a:p>
          <a:p>
            <a:endParaRPr lang="ru-RU" dirty="0"/>
          </a:p>
          <a:p>
            <a:r>
              <a:rPr lang="ru-RU" dirty="0"/>
              <a:t>г) лица, инфицированные </a:t>
            </a:r>
            <a:r>
              <a:rPr lang="ru-RU" dirty="0">
                <a:solidFill>
                  <a:srgbClr val="0070C0"/>
                </a:solidFill>
              </a:rPr>
              <a:t>вирусом иммунодефицита </a:t>
            </a:r>
            <a:r>
              <a:rPr lang="ru-RU" dirty="0"/>
              <a:t>человека, в том числе в сочетании с вирусами </a:t>
            </a:r>
            <a:r>
              <a:rPr lang="ru-RU" dirty="0">
                <a:solidFill>
                  <a:srgbClr val="0070C0"/>
                </a:solidFill>
              </a:rPr>
              <a:t>гепатитов В и С</a:t>
            </a:r>
            <a:r>
              <a:rPr lang="ru-RU" dirty="0"/>
              <a:t>, обеспечение которых антивирусными лекарственными препаратами для медицинского применения осуществляется в соответствии с пунктом 19 части 1 статьи 14 Федерального закона "Об основах охраны здоровья граждан в Российской Федерации";</a:t>
            </a:r>
          </a:p>
          <a:p>
            <a:endParaRPr lang="ru-RU" dirty="0"/>
          </a:p>
          <a:p>
            <a:r>
              <a:rPr lang="ru-RU" dirty="0"/>
              <a:t>д) лица, находящиеся под диспансерным наблюдением в связи с </a:t>
            </a:r>
            <a:r>
              <a:rPr lang="ru-RU" dirty="0">
                <a:solidFill>
                  <a:srgbClr val="0070C0"/>
                </a:solidFill>
              </a:rPr>
              <a:t>туберкулезом</a:t>
            </a:r>
            <a:r>
              <a:rPr lang="ru-RU" dirty="0"/>
              <a:t>, и больные туберкулезом, в том числе с множественной лекарственной устойчивостью возбудителя, обеспечение которых антибактериальными и противотуберкулезными лекарственными препаратами для медицинского применения осуществляется в соответствии с пунктом 20 части 1 статьи 14 Федерального закона "Об основах охраны здоровья граждан в Российской Федерации" и пунктом 4 статьи 14 Федерального закона "О предупреждении распространения туберкулеза в Российской Федерации";</a:t>
            </a:r>
          </a:p>
        </p:txBody>
      </p:sp>
    </p:spTree>
    <p:extLst>
      <p:ext uri="{BB962C8B-B14F-4D97-AF65-F5344CB8AC3E}">
        <p14:creationId xmlns:p14="http://schemas.microsoft.com/office/powerpoint/2010/main" val="309112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342D7B"/>
                </a:solidFill>
              </a:rPr>
              <a:t>Федеральный закон от 29.11.2010 N 326-ФЗ (ред. от 08.12.2020) "Об обязательном медицинском страховании в Российской Федерации"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Полномочия Российской Федерации в сфере ОМС. Устанавливает:</a:t>
            </a:r>
          </a:p>
          <a:p>
            <a:pPr marL="0" indent="0">
              <a:buNone/>
            </a:pPr>
            <a:r>
              <a:rPr lang="ru-RU" sz="1800" dirty="0"/>
              <a:t>1) государственная политика в сфере ОМС;</a:t>
            </a:r>
          </a:p>
          <a:p>
            <a:pPr marL="0" indent="0">
              <a:buNone/>
            </a:pPr>
            <a:r>
              <a:rPr lang="ru-RU" sz="1800" dirty="0"/>
              <a:t>2) организация ОМС в РФ;</a:t>
            </a:r>
          </a:p>
          <a:p>
            <a:pPr marL="0" indent="0">
              <a:buNone/>
            </a:pPr>
            <a:r>
              <a:rPr lang="ru-RU" sz="1800" dirty="0"/>
              <a:t>3) круг лиц, подлежащих ОМС;</a:t>
            </a:r>
          </a:p>
          <a:p>
            <a:pPr marL="0" indent="0">
              <a:buNone/>
            </a:pPr>
            <a:r>
              <a:rPr lang="ru-RU" sz="1800" dirty="0"/>
              <a:t>4) тарифов и порядка взимания страховых взносов на ОМС;</a:t>
            </a:r>
          </a:p>
          <a:p>
            <a:pPr marL="0" indent="0">
              <a:buNone/>
            </a:pPr>
            <a:r>
              <a:rPr lang="ru-RU" sz="1800" dirty="0"/>
              <a:t>5) базовая программа ОМС и единые требования к тер. программам ОМС;</a:t>
            </a:r>
          </a:p>
          <a:p>
            <a:pPr marL="0" indent="0">
              <a:buNone/>
            </a:pPr>
            <a:r>
              <a:rPr lang="ru-RU" sz="1800" dirty="0"/>
              <a:t>6) порядок распределения, предоставления и расходования субвенций из бюджета ФФОМС бюджетам ТФОМС;</a:t>
            </a:r>
          </a:p>
          <a:p>
            <a:pPr marL="0" indent="0">
              <a:buNone/>
            </a:pPr>
            <a:r>
              <a:rPr lang="ru-RU" sz="1800" dirty="0"/>
              <a:t>7) ответственность субъектов ОМС и участников ОМС за нарушение законодательства об ОМС;</a:t>
            </a:r>
          </a:p>
          <a:p>
            <a:pPr marL="0" indent="0">
              <a:buNone/>
            </a:pPr>
            <a:r>
              <a:rPr lang="ru-RU" sz="1800" dirty="0"/>
              <a:t>8) управление средствами ОМС;</a:t>
            </a:r>
          </a:p>
          <a:p>
            <a:pPr marL="0" indent="0">
              <a:buNone/>
            </a:pPr>
            <a:r>
              <a:rPr lang="ru-RU" sz="1800" dirty="0"/>
              <a:t>9) общие принципы организации информационных систем и информационного взаимодействия в сфере ОМС, ведения персонифицированного учета сведений о застрахованных лицах и персонифицированного учета сведений о медицинской помощи, оказанной застрахованным лицам;</a:t>
            </a:r>
          </a:p>
          <a:p>
            <a:pPr marL="0" indent="0">
              <a:buNone/>
            </a:pPr>
            <a:r>
              <a:rPr lang="ru-RU" sz="1800" dirty="0"/>
              <a:t>10) установление системы защиты прав застрахованных лиц в сфере ОМС;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729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251520" y="1147942"/>
            <a:ext cx="85689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12. </a:t>
            </a:r>
          </a:p>
          <a:p>
            <a:r>
              <a:rPr lang="ru-RU" dirty="0"/>
              <a:t>ж) граждане, обеспечение которых при оказании </a:t>
            </a:r>
            <a:r>
              <a:rPr lang="ru-RU" b="1" dirty="0">
                <a:solidFill>
                  <a:srgbClr val="0070C0"/>
                </a:solidFill>
              </a:rPr>
              <a:t>паллиативной </a:t>
            </a:r>
            <a:r>
              <a:rPr lang="ru-RU" dirty="0"/>
              <a:t>медицинской помощи медицинскими изделиями, предназначенными для поддержания функций органов и систем организма человека, для использования на дому по перечню, утвержденному Министерством здравоохранения Российской Федерации, а также лекарственными препаратами при посещениях на дому, осуществляется в соответствии с частью 4 статьи 36 и частью 2 статьи 80 Федерального закона "Об основах охраны здоровья граждан в Российской Федерации";</a:t>
            </a:r>
          </a:p>
          <a:p>
            <a:endParaRPr lang="ru-RU" dirty="0"/>
          </a:p>
          <a:p>
            <a:r>
              <a:rPr lang="ru-RU" dirty="0"/>
              <a:t>з) категории граждан, имеющие право на обеспечение лекарственными препаратами и медицинскими изделиями в соответствии с Перечнем </a:t>
            </a:r>
            <a:r>
              <a:rPr lang="ru-RU" b="1" dirty="0">
                <a:solidFill>
                  <a:srgbClr val="0070C0"/>
                </a:solidFill>
              </a:rPr>
              <a:t>групп населения и категорий заболеваний</a:t>
            </a:r>
            <a:r>
              <a:rPr lang="ru-RU" dirty="0"/>
              <a:t>, при амбулаторном лечении которых лекарственные средства и изделия медицинского назначения отпускаются по рецептам врачей бесплатно, и Перечнем групп населения, при амбулаторном лечении которых лекарственные средства отпускаются по рецептам врачей с 50-процентной скидкой, утвержденных постановлением Правительства Российской Федерации от 30 июля 1994 г. N 890 "О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назначения";</a:t>
            </a:r>
          </a:p>
        </p:txBody>
      </p:sp>
    </p:spTree>
    <p:extLst>
      <p:ext uri="{BB962C8B-B14F-4D97-AF65-F5344CB8AC3E}">
        <p14:creationId xmlns:p14="http://schemas.microsoft.com/office/powerpoint/2010/main" val="78122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1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251520" y="1147942"/>
            <a:ext cx="85689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12. </a:t>
            </a:r>
          </a:p>
          <a:p>
            <a:endParaRPr lang="ru-RU" dirty="0"/>
          </a:p>
          <a:p>
            <a:r>
              <a:rPr lang="ru-RU" dirty="0"/>
              <a:t>и) категории граждан, не указанные в подпункте "з" настоящего пункта, имеющие право на обеспечение лекарственными препаратами и медицинскими изделиями бесплатно или с пятидесятипроцентной скидкой в соответствии с нормативными правовыми актами Российской Федерации или субъектов Российской Федерации.</a:t>
            </a:r>
          </a:p>
          <a:p>
            <a:endParaRPr lang="ru-RU" dirty="0"/>
          </a:p>
          <a:p>
            <a:r>
              <a:rPr lang="ru-RU" dirty="0"/>
              <a:t>13. Ежедневно в Федеральный регистр в электронном виде представляются сведения…</a:t>
            </a:r>
          </a:p>
        </p:txBody>
      </p:sp>
    </p:spTree>
    <p:extLst>
      <p:ext uri="{BB962C8B-B14F-4D97-AF65-F5344CB8AC3E}">
        <p14:creationId xmlns:p14="http://schemas.microsoft.com/office/powerpoint/2010/main" val="177592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1555576"/>
          </a:xfrm>
        </p:spPr>
        <p:txBody>
          <a:bodyPr>
            <a:noAutofit/>
          </a:bodyPr>
          <a:lstStyle/>
          <a:p>
            <a:br>
              <a:rPr lang="ru-RU" sz="1400" b="1" dirty="0">
                <a:solidFill>
                  <a:schemeClr val="tx2"/>
                </a:solidFill>
              </a:rPr>
            </a:br>
            <a:r>
              <a:rPr lang="ru-RU" sz="1400" b="1" dirty="0">
                <a:solidFill>
                  <a:schemeClr val="tx2"/>
                </a:solidFill>
              </a:rPr>
              <a:t>МИНИСТЕРСТВО ЗДРАВООХРАНЕНИЯ РОССИЙСКОЙ ФЕДЕРАЦИИ</a:t>
            </a:r>
            <a:br>
              <a:rPr lang="ru-RU" sz="1400" b="1" dirty="0">
                <a:solidFill>
                  <a:schemeClr val="tx2"/>
                </a:solidFill>
              </a:rPr>
            </a:br>
            <a:r>
              <a:rPr lang="ru-RU" sz="1400" b="1" dirty="0">
                <a:solidFill>
                  <a:schemeClr val="tx2"/>
                </a:solidFill>
              </a:rPr>
              <a:t>ПРИКАЗ</a:t>
            </a:r>
            <a:br>
              <a:rPr lang="ru-RU" sz="1400" b="1" dirty="0">
                <a:solidFill>
                  <a:schemeClr val="tx2"/>
                </a:solidFill>
              </a:rPr>
            </a:br>
            <a:r>
              <a:rPr lang="ru-RU" sz="1400" b="1" dirty="0">
                <a:solidFill>
                  <a:schemeClr val="tx2"/>
                </a:solidFill>
              </a:rPr>
              <a:t>от 8 октября 2020 г. N 1075н</a:t>
            </a:r>
            <a:br>
              <a:rPr lang="ru-RU" sz="1400" b="1" dirty="0">
                <a:solidFill>
                  <a:schemeClr val="tx2"/>
                </a:solidFill>
              </a:rPr>
            </a:br>
            <a:r>
              <a:rPr lang="ru-RU" sz="1400" b="1" dirty="0">
                <a:solidFill>
                  <a:schemeClr val="tx2"/>
                </a:solidFill>
              </a:rPr>
              <a:t>О ВНЕСЕНИИ ИЗМЕНЕНИЙ В ПОРЯДОК НАЗНАЧЕНИЯ ЛЕКАРСТВЕННЫХ ПРЕПАРАТОВ, УТВЕРЖДЕННЫЙ ПРИКАЗОМ МИНИСТЕРСТВА ЗДРАВООХРАНЕНИЯ РОССИЙСКОЙ ФЕДЕРАЦИИ ОТ 14 ЯНВАРЯ 2019 Г. N 4Н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29E9-8ACA-4ED0-B701-B57953C035B0}"/>
              </a:ext>
            </a:extLst>
          </p:cNvPr>
          <p:cNvSpPr txBox="1"/>
          <p:nvPr/>
        </p:nvSpPr>
        <p:spPr>
          <a:xfrm>
            <a:off x="251520" y="1147942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EB987-F9AA-4248-A021-2C871AA43B0D}"/>
              </a:ext>
            </a:extLst>
          </p:cNvPr>
          <p:cNvSpPr txBox="1"/>
          <p:nvPr/>
        </p:nvSpPr>
        <p:spPr>
          <a:xfrm>
            <a:off x="457200" y="1683126"/>
            <a:ext cx="79312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Приказ Минздрава России от 14.01.2019 N 4н (ред. от 08.10.2020) 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хранения"...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36. При оказании первичной медико-санитарной помощи назначение медицинским работником с учетом стандартов медицинской помощи  лекарственных препаратов, отпускаемых бесплатно или со скидкой, гражданам, имеющим право на обеспечение лекарственными препаратами за счет средств бюджетных ассигнований федерального бюджета и бюджетов субъектов Российской Федерации, осуществляется на рецептурном бланке формы N 148-1/у-04 (л).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863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Подушевые нормативы финансирования за счет бюджетных ассигнований бюджетов субъектов Российской Федерации, предусмотренные Программой, проиндексированы:</a:t>
            </a:r>
          </a:p>
          <a:p>
            <a:pPr marL="0" indent="0">
              <a:buNone/>
            </a:pPr>
            <a:r>
              <a:rPr lang="ru-RU" dirty="0"/>
              <a:t> на 2021 год на 3,7 %, </a:t>
            </a:r>
          </a:p>
          <a:p>
            <a:pPr marL="0" indent="0">
              <a:buNone/>
            </a:pPr>
            <a:r>
              <a:rPr lang="ru-RU" dirty="0"/>
              <a:t>на 2022 год на 4,0 %, </a:t>
            </a:r>
          </a:p>
          <a:p>
            <a:pPr marL="0" indent="0">
              <a:buNone/>
            </a:pPr>
            <a:r>
              <a:rPr lang="ru-RU" dirty="0"/>
              <a:t>на 2023 год на 4,0 %.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НОВОЕ В ПГГ 2021</a:t>
            </a:r>
          </a:p>
        </p:txBody>
      </p:sp>
    </p:spTree>
    <p:extLst>
      <p:ext uri="{BB962C8B-B14F-4D97-AF65-F5344CB8AC3E}">
        <p14:creationId xmlns:p14="http://schemas.microsoft.com/office/powerpoint/2010/main" val="120891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С 2021 года детям, страдающим тяжелыми </a:t>
            </a:r>
            <a:r>
              <a:rPr lang="ru-RU" sz="3200" b="0" i="0" u="none" strike="noStrike" baseline="0" dirty="0" err="1">
                <a:latin typeface="Times New Roman" panose="02020603050405020304" pitchFamily="18" charset="0"/>
              </a:rPr>
              <a:t>жизнеугрожающими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 и хроническими заболеваниями, в том числе прогрессирующими редкими (</a:t>
            </a:r>
            <a:r>
              <a:rPr lang="ru-RU" sz="3200" b="0" i="0" u="none" strike="noStrike" baseline="0" dirty="0" err="1">
                <a:latin typeface="Times New Roman" panose="02020603050405020304" pitchFamily="18" charset="0"/>
              </a:rPr>
              <a:t>орфанными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) заболеваниями,  выделяется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дополнительное финансовое обеспечение 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оказания медицинской помощи (при необходимости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за пределами Российской Федерации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), включая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обеспечение лекарственными препаратами 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и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медицинскими изделиями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, в том числе не зарегистрированными в Российской Федерации, а также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техническими средствами реабилитации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, не включенными в федеральный перечень реабилитационных мероприятий и услуг, предоставляемых инвалиду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НОВОЕ В ПГГ 2021</a:t>
            </a:r>
          </a:p>
        </p:txBody>
      </p:sp>
    </p:spTree>
    <p:extLst>
      <p:ext uri="{BB962C8B-B14F-4D97-AF65-F5344CB8AC3E}">
        <p14:creationId xmlns:p14="http://schemas.microsoft.com/office/powerpoint/2010/main" val="2589035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69C789-191F-4D52-B61A-A3B448E9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75" dirty="0"/>
          </a:p>
          <a:p>
            <a:pPr marL="0" indent="0" algn="ctr">
              <a:buNone/>
            </a:pPr>
            <a:endParaRPr lang="ru-RU" sz="3675" dirty="0"/>
          </a:p>
          <a:p>
            <a:pPr marL="0" indent="0" algn="ctr">
              <a:buNone/>
            </a:pPr>
            <a:endParaRPr lang="ru-RU" sz="3675" dirty="0"/>
          </a:p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4370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342D7B"/>
                </a:solidFill>
              </a:rPr>
              <a:t>Федеральный закон от 29.11.2010 N 326-ФЗ (ред. от 08.12.2020) "Об обязательном медицинском страховании в Российской Федерации"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11) </a:t>
            </a:r>
            <a:r>
              <a:rPr lang="ru-RU" sz="1600" b="1" dirty="0">
                <a:solidFill>
                  <a:srgbClr val="00B050"/>
                </a:solidFill>
              </a:rPr>
              <a:t>финансовое обеспечение предоставления застрахованным лицам специализированной, в том числе высокотехнологичной, медицинской помощи, оказываемой медицинскими организациями, функции и полномочия учредителей в отношении которых осуществляют Правительство Российской Федерации или федеральные органы исполнительной власти (далее - медицинские организации, подведомственные федеральным органам исполнительной власти), в соответствии с едиными требованиями базовой программы ОМС.</a:t>
            </a:r>
          </a:p>
          <a:p>
            <a:pPr marL="0" indent="0">
              <a:buNone/>
            </a:pPr>
            <a:r>
              <a:rPr lang="ru-RU" sz="1600" dirty="0"/>
              <a:t>(п. 11 введен Федеральным законом от 08.12.2020 N 430-ФЗ)</a:t>
            </a:r>
          </a:p>
        </p:txBody>
      </p:sp>
    </p:spTree>
    <p:extLst>
      <p:ext uri="{BB962C8B-B14F-4D97-AF65-F5344CB8AC3E}">
        <p14:creationId xmlns:p14="http://schemas.microsoft.com/office/powerpoint/2010/main" val="155855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Федеральный закон от 29.11.2010 N 326-ФЗ (ред. от 08.12.2020) "Об обязательном медицинском страховании в РФ»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Статья 15. Медицинские организации в сфере обязательного медицинского страхования</a:t>
            </a:r>
          </a:p>
          <a:p>
            <a:pPr marL="0" indent="0">
              <a:buNone/>
            </a:pPr>
            <a:r>
              <a:rPr lang="ru-RU" dirty="0"/>
              <a:t> 1. Для целей настоящего Федерального закона к медицинским организациям в сфере обязательного медицинского страхования (далее - медицинские организации) относятся </a:t>
            </a:r>
            <a:r>
              <a:rPr lang="ru-RU" b="1" dirty="0"/>
              <a:t>имеющие право на осуществление медицинской деятельности и включенные </a:t>
            </a:r>
            <a:r>
              <a:rPr lang="ru-RU" dirty="0"/>
              <a:t>в соответствии с настоящим Федеральным законом </a:t>
            </a:r>
            <a:r>
              <a:rPr lang="ru-RU" b="1" dirty="0"/>
              <a:t>в единый реестр медицинских организаций, осуществляющих деятельность в сфере обязательного медицинского страхования</a:t>
            </a:r>
            <a:r>
              <a:rPr lang="ru-RU" dirty="0"/>
              <a:t>, включающий в себя сведения о медицинских </a:t>
            </a:r>
            <a:r>
              <a:rPr lang="ru-RU" dirty="0">
                <a:solidFill>
                  <a:srgbClr val="00B0F0"/>
                </a:solidFill>
              </a:rPr>
              <a:t>организациях, подведомственных федеральным органам исполнительной власти</a:t>
            </a:r>
            <a:r>
              <a:rPr lang="ru-RU" dirty="0"/>
              <a:t>, оказывающих медицинскую помощь, финансовое обеспечение которой осуществляется в соответствии с пунктом 11 статьи 5 настоящего Федерального закона,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реестры медицинских организаций, осуществляющих деятельность в сфере обязательного медицинского страхования по территориальным </a:t>
            </a:r>
            <a:r>
              <a:rPr lang="ru-RU" dirty="0"/>
              <a:t>программам обязательного медицинского страхования (далее также - </a:t>
            </a:r>
            <a:r>
              <a:rPr lang="ru-RU" b="1" dirty="0"/>
              <a:t>единый реестр медицинских организаций</a:t>
            </a:r>
            <a:r>
              <a:rPr lang="ru-RU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421054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342D7B"/>
                </a:solidFill>
              </a:rPr>
              <a:t>Федеральный закон от 29.11.2010 N 326-ФЗ (ред. от 08.12.2020) "Об обязательном медицинском страховании в Российской Федерации"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Приказ Министерства здравоохранения РФ от 23 декабря 2020 г. N 1363н </a:t>
            </a:r>
          </a:p>
          <a:p>
            <a:pPr marL="0" indent="0" algn="ctr">
              <a:buNone/>
            </a:pPr>
            <a:r>
              <a:rPr lang="ru-RU" sz="1800" b="1" dirty="0"/>
              <a:t>“Об утверждении Порядка направления застрахованных лиц в медицинские организации, функции и полномочия учредителей в отношении которых осуществляют Правительство Российской Федерации или федеральные органы исполнительной власти, для оказания медицинской помощи в соответствии с едиными требованиями базовой программы обязательного медицинского страхования”</a:t>
            </a:r>
          </a:p>
          <a:p>
            <a:pPr marL="0" indent="0">
              <a:buNone/>
            </a:pPr>
            <a:r>
              <a:rPr lang="ru-RU" sz="1800" b="1" dirty="0"/>
              <a:t>Если ВМП- то порядок ВМП</a:t>
            </a:r>
          </a:p>
          <a:p>
            <a:pPr marL="0" indent="0">
              <a:buNone/>
            </a:pPr>
            <a:r>
              <a:rPr lang="ru-RU" sz="1800" b="1" dirty="0"/>
              <a:t>Если специализированная помощь (не ВМП)- то осуществляется лечащим врачом ЛПУ или стационара в рамках территориальной программы обязательного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154119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142"/>
            <a:ext cx="8229600" cy="582594"/>
          </a:xfrm>
        </p:spPr>
        <p:txBody>
          <a:bodyPr>
            <a:noAutofit/>
          </a:bodyPr>
          <a:lstStyle/>
          <a:p>
            <a:r>
              <a:rPr lang="ru-RU" sz="2000" b="1" dirty="0"/>
              <a:t>Приказ МЗ РФ от 23 декабря 2020 г. N 1363н </a:t>
            </a:r>
            <a:br>
              <a:rPr lang="ru-RU" sz="2000" b="1" dirty="0"/>
            </a:br>
            <a:endParaRPr lang="ru-RU" sz="2000" b="1" dirty="0">
              <a:solidFill>
                <a:srgbClr val="342D7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Медицинскими показаниями для оказания специализированной медицинской помощи в федеральных медицинских организациях являются:</a:t>
            </a:r>
          </a:p>
          <a:p>
            <a:pPr marL="0" indent="0">
              <a:buNone/>
            </a:pPr>
            <a:r>
              <a:rPr lang="ru-RU" sz="1800" b="1" dirty="0"/>
              <a:t>а) нетипичное течение заболевания и (или) отсутствие эффекта от проводимого лечения;</a:t>
            </a:r>
          </a:p>
          <a:p>
            <a:pPr marL="0" indent="0">
              <a:buNone/>
            </a:pPr>
            <a:r>
              <a:rPr lang="ru-RU" sz="1800" b="1" dirty="0"/>
              <a:t>б) необходимость применения методов лечения, не выполняемых в медицинских организациях, осуществляющих деятельность в сфере обязательного медицинского страхования в рамках территориальной программы ОМС;</a:t>
            </a:r>
          </a:p>
          <a:p>
            <a:pPr marL="0" indent="0">
              <a:buNone/>
            </a:pPr>
            <a:r>
              <a:rPr lang="ru-RU" sz="1800" b="1" dirty="0"/>
              <a:t>в) высокий риск хирургического лечения в связи с осложненным течением основного заболевания или наличием </a:t>
            </a:r>
            <a:r>
              <a:rPr lang="ru-RU" sz="1800" b="1" dirty="0" err="1"/>
              <a:t>коморбидных</a:t>
            </a:r>
            <a:r>
              <a:rPr lang="ru-RU" sz="1800" b="1" dirty="0"/>
              <a:t> заболеваний;</a:t>
            </a:r>
          </a:p>
          <a:p>
            <a:pPr marL="0" indent="0">
              <a:buNone/>
            </a:pPr>
            <a:r>
              <a:rPr lang="ru-RU" sz="1800" b="1" dirty="0"/>
              <a:t>г) необходимость выполнения повторных хирургических вмешательств в случаях, предусмотренных подпунктами "а" - "в" настоящего пункта;</a:t>
            </a:r>
          </a:p>
          <a:p>
            <a:pPr marL="0" indent="0">
              <a:buNone/>
            </a:pPr>
            <a:r>
              <a:rPr lang="ru-RU" sz="1800" b="1" dirty="0"/>
              <a:t>д) необходимость дополнительного обследования в </a:t>
            </a:r>
            <a:r>
              <a:rPr lang="ru-RU" sz="1800" b="1" dirty="0" err="1"/>
              <a:t>диагностически</a:t>
            </a:r>
            <a:r>
              <a:rPr lang="ru-RU" sz="1800" b="1" dirty="0"/>
              <a:t> сложных случаях и (или) в случаях комплексной предоперационной подготовки у пациентов с осложненными формами заболевания и (или) </a:t>
            </a:r>
            <a:r>
              <a:rPr lang="ru-RU" sz="1800" b="1" dirty="0" err="1"/>
              <a:t>коморбидными</a:t>
            </a:r>
            <a:r>
              <a:rPr lang="ru-RU" sz="1800" b="1" dirty="0"/>
              <a:t> заболеваниями для последующего лечения;</a:t>
            </a:r>
          </a:p>
          <a:p>
            <a:pPr marL="0" indent="0">
              <a:buNone/>
            </a:pPr>
            <a:r>
              <a:rPr lang="ru-RU" sz="1800" b="1" dirty="0"/>
              <a:t>е) необходимость повторной госпитализации по рекомендации федеральной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90662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142"/>
            <a:ext cx="8229600" cy="582594"/>
          </a:xfrm>
        </p:spPr>
        <p:txBody>
          <a:bodyPr>
            <a:noAutofit/>
          </a:bodyPr>
          <a:lstStyle/>
          <a:p>
            <a:r>
              <a:rPr lang="ru-RU" sz="2000" b="1" dirty="0"/>
              <a:t>Приказ МЗ РФ от 23 декабря 2020 г. N 1363н </a:t>
            </a:r>
            <a:br>
              <a:rPr lang="ru-RU" sz="2000" b="1" dirty="0"/>
            </a:br>
            <a:endParaRPr lang="ru-RU" sz="2000" b="1" dirty="0">
              <a:solidFill>
                <a:srgbClr val="342D7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35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10. Пациент (его законный представитель) при наличии результатов лабораторных, инструментальных и других видов исследований, подтверждающих установленный диагноз и наличие медицинских показаний для оказания специализированной медицинской помощи, </a:t>
            </a:r>
            <a:r>
              <a:rPr lang="ru-RU" sz="1800" b="1" u="sng" dirty="0">
                <a:solidFill>
                  <a:srgbClr val="FF0000"/>
                </a:solidFill>
              </a:rPr>
              <a:t>может самостоятельно обратиться в федеральную медицинскую организацию</a:t>
            </a:r>
            <a:r>
              <a:rPr lang="ru-RU" sz="1800" b="1" dirty="0"/>
              <a:t> для оказания медицинской помощи по перечню заболеваний, состояний (групп заболеваний, состояний), при которых федеральными медицинскими организациями оказывается специализированная, в том числе высокотехнологичная, медицинская помощь в стационарных условиях и в условиях дневного стационара, установленному Программой (далее - Перечень)3.</a:t>
            </a:r>
          </a:p>
        </p:txBody>
      </p:sp>
    </p:spTree>
    <p:extLst>
      <p:ext uri="{BB962C8B-B14F-4D97-AF65-F5344CB8AC3E}">
        <p14:creationId xmlns:p14="http://schemas.microsoft.com/office/powerpoint/2010/main" val="318481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C1563-2393-462B-8C0C-EA2D3A3E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429000"/>
            <a:ext cx="7094022" cy="1584176"/>
          </a:xfrm>
        </p:spPr>
        <p:txBody>
          <a:bodyPr>
            <a:noAutofit/>
          </a:bodyPr>
          <a:lstStyle/>
          <a:p>
            <a:r>
              <a:rPr lang="ru-RU" sz="2800" dirty="0"/>
              <a:t>Изменения в лекарственном обеспечении льготных категорий граждан в 2021 г.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BB4EF-D8D4-43F7-B3D0-71D4D9A5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8087792" cy="144016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86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Статья 44.1. Федеральный регистр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 </a:t>
            </a:r>
            <a:r>
              <a:rPr lang="ru-RU" sz="1200" dirty="0"/>
              <a:t>введена Федеральным законом от 13.07.2020 N 206-ФЗ)</a:t>
            </a:r>
            <a:br>
              <a:rPr lang="ru-RU" sz="1200" dirty="0"/>
            </a:br>
            <a:br>
              <a:rPr lang="ru-RU" sz="1200" b="1" dirty="0">
                <a:solidFill>
                  <a:srgbClr val="002060"/>
                </a:solidFill>
              </a:rPr>
            </a:b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544616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1800" dirty="0"/>
              <a:t>В целях координации деятельности федеральных органов исполнительной власти, органов исполнительной власти субъектов РФ, органов местного самоуправления, медицинских организаций государственной, муниципальной и частной систем здравоохранения </a:t>
            </a:r>
            <a:r>
              <a:rPr lang="ru-RU" sz="1800" dirty="0">
                <a:solidFill>
                  <a:srgbClr val="FF0000"/>
                </a:solidFill>
              </a:rPr>
              <a:t>в части обеспечения граждан лекарственными препаратами, медицинскими изделиями и специализированными продуктами лечебного питания</a:t>
            </a:r>
            <a:r>
              <a:rPr lang="ru-RU" sz="1800" dirty="0"/>
              <a:t> за счет бюджетных ассигнований федерального бюджета и бюджетов субъектов РФ </a:t>
            </a:r>
            <a:r>
              <a:rPr lang="ru-RU" sz="1800" dirty="0">
                <a:solidFill>
                  <a:srgbClr val="00B050"/>
                </a:solidFill>
              </a:rPr>
              <a:t>уполномоченным федеральным органом исполнительной власти осуществляется ведение Федерального регистра граждан</a:t>
            </a:r>
            <a:r>
              <a:rPr lang="ru-RU" sz="1800" dirty="0"/>
              <a:t>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субъектов, …</a:t>
            </a:r>
          </a:p>
        </p:txBody>
      </p:sp>
    </p:spTree>
    <p:extLst>
      <p:ext uri="{BB962C8B-B14F-4D97-AF65-F5344CB8AC3E}">
        <p14:creationId xmlns:p14="http://schemas.microsoft.com/office/powerpoint/2010/main" val="640430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</TotalTime>
  <Words>3173</Words>
  <Application>Microsoft Office PowerPoint</Application>
  <PresentationFormat>Экран (4:3)</PresentationFormat>
  <Paragraphs>158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AGOpus</vt:lpstr>
      <vt:lpstr>Arial</vt:lpstr>
      <vt:lpstr>Calibri</vt:lpstr>
      <vt:lpstr>Times New Roman</vt:lpstr>
      <vt:lpstr>Verdana</vt:lpstr>
      <vt:lpstr>Тема Office</vt:lpstr>
      <vt:lpstr>1_Тема Office</vt:lpstr>
      <vt:lpstr>         </vt:lpstr>
      <vt:lpstr>Федеральный закон от 29.11.2010 N 326-ФЗ (ред. от 08.12.2020) "Об обязательном медицинском страховании в Российской Федерации"</vt:lpstr>
      <vt:lpstr>Федеральный закон от 29.11.2010 N 326-ФЗ (ред. от 08.12.2020) "Об обязательном медицинском страховании в Российской Федерации"</vt:lpstr>
      <vt:lpstr>Федеральный закон от 29.11.2010 N 326-ФЗ (ред. от 08.12.2020) "Об обязательном медицинском страховании в РФ»</vt:lpstr>
      <vt:lpstr>Федеральный закон от 29.11.2010 N 326-ФЗ (ред. от 08.12.2020) "Об обязательном медицинском страховании в Российской Федерации"</vt:lpstr>
      <vt:lpstr>Приказ МЗ РФ от 23 декабря 2020 г. N 1363н  </vt:lpstr>
      <vt:lpstr>Приказ МЗ РФ от 23 декабря 2020 г. N 1363н  </vt:lpstr>
      <vt:lpstr>Изменения в лекарственном обеспечении льготных категорий граждан в 2021 г. </vt:lpstr>
      <vt:lpstr>Статья 44.1. Федеральный регистр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 введена Федеральным законом от 13.07.2020 N 206-ФЗ)  </vt:lpstr>
      <vt:lpstr>Статья 44.1. Федеральный регистр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  (введена Федеральным законом от 13.07.2020 N 206-ФЗ) 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vt:lpstr>
      <vt:lpstr> МИНИСТЕРСТВО ЗДРАВООХРАНЕНИЯ РОССИЙСКОЙ ФЕДЕРАЦИИ ПРИКАЗ от 8 октября 2020 г. N 1075н О ВНЕСЕНИИ ИЗМЕНЕНИЙ В ПОРЯДОК НАЗНАЧЕНИЯ ЛЕКАРСТВЕННЫХ ПРЕПАРАТОВ, УТВЕРЖДЕННЫЙ ПРИКАЗОМ МИНИСТЕРСТВА ЗДРАВООХРАНЕНИЯ РОССИЙСКОЙ ФЕДЕРАЦИИ ОТ 14 ЯНВАРЯ 2019 Г. N 4Н</vt:lpstr>
      <vt:lpstr>НОВОЕ В ПГГ 2021</vt:lpstr>
      <vt:lpstr>НОВОЕ В ПГГ 2021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</dc:creator>
  <cp:lastModifiedBy>Сергей Кичигин</cp:lastModifiedBy>
  <cp:revision>296</cp:revision>
  <dcterms:created xsi:type="dcterms:W3CDTF">2015-04-14T18:16:20Z</dcterms:created>
  <dcterms:modified xsi:type="dcterms:W3CDTF">2021-04-12T18:02:11Z</dcterms:modified>
</cp:coreProperties>
</file>