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notesSlides/notesSlide6.xml" ContentType="application/vnd.openxmlformats-officedocument.presentationml.notesSl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notesSlides/notesSlide7.xml" ContentType="application/vnd.openxmlformats-officedocument.presentationml.notesSlide+xml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notesSlides/notesSlide8.xml" ContentType="application/vnd.openxmlformats-officedocument.presentationml.notesSlide+xml"/>
  <Override PartName="/ppt/charts/chart16.xml" ContentType="application/vnd.openxmlformats-officedocument.drawingml.chart+xml"/>
  <Override PartName="/ppt/theme/themeOverride16.xml" ContentType="application/vnd.openxmlformats-officedocument.themeOverride+xml"/>
  <Override PartName="/ppt/charts/chart17.xml" ContentType="application/vnd.openxmlformats-officedocument.drawingml.chart+xml"/>
  <Override PartName="/ppt/theme/themeOverride17.xml" ContentType="application/vnd.openxmlformats-officedocument.themeOverride+xml"/>
  <Override PartName="/ppt/notesSlides/notesSlide9.xml" ContentType="application/vnd.openxmlformats-officedocument.presentationml.notesSlide+xml"/>
  <Override PartName="/ppt/charts/chart18.xml" ContentType="application/vnd.openxmlformats-officedocument.drawingml.chart+xml"/>
  <Override PartName="/ppt/theme/themeOverride18.xml" ContentType="application/vnd.openxmlformats-officedocument.themeOverride+xml"/>
  <Override PartName="/ppt/charts/chart19.xml" ContentType="application/vnd.openxmlformats-officedocument.drawingml.chart+xml"/>
  <Override PartName="/ppt/theme/themeOverride19.xml" ContentType="application/vnd.openxmlformats-officedocument.themeOverride+xml"/>
  <Override PartName="/ppt/notesSlides/notesSlide10.xml" ContentType="application/vnd.openxmlformats-officedocument.presentationml.notesSlide+xml"/>
  <Override PartName="/ppt/charts/chart20.xml" ContentType="application/vnd.openxmlformats-officedocument.drawingml.chart+xml"/>
  <Override PartName="/ppt/theme/themeOverride20.xml" ContentType="application/vnd.openxmlformats-officedocument.themeOverride+xml"/>
  <Override PartName="/ppt/charts/chart21.xml" ContentType="application/vnd.openxmlformats-officedocument.drawingml.chart+xml"/>
  <Override PartName="/ppt/theme/themeOverride21.xml" ContentType="application/vnd.openxmlformats-officedocument.themeOverride+xml"/>
  <Override PartName="/ppt/charts/chart22.xml" ContentType="application/vnd.openxmlformats-officedocument.drawingml.chart+xml"/>
  <Override PartName="/ppt/theme/themeOverride22.xml" ContentType="application/vnd.openxmlformats-officedocument.themeOverride+xml"/>
  <Override PartName="/ppt/notesSlides/notesSlide11.xml" ContentType="application/vnd.openxmlformats-officedocument.presentationml.notesSlide+xml"/>
  <Override PartName="/ppt/charts/chart23.xml" ContentType="application/vnd.openxmlformats-officedocument.drawingml.chart+xml"/>
  <Override PartName="/ppt/theme/themeOverride23.xml" ContentType="application/vnd.openxmlformats-officedocument.themeOverride+xml"/>
  <Override PartName="/ppt/charts/chart24.xml" ContentType="application/vnd.openxmlformats-officedocument.drawingml.chart+xml"/>
  <Override PartName="/ppt/theme/themeOverride24.xml" ContentType="application/vnd.openxmlformats-officedocument.themeOverride+xml"/>
  <Override PartName="/ppt/charts/chart25.xml" ContentType="application/vnd.openxmlformats-officedocument.drawingml.chart+xml"/>
  <Override PartName="/ppt/theme/themeOverride25.xml" ContentType="application/vnd.openxmlformats-officedocument.themeOverride+xml"/>
  <Override PartName="/ppt/notesSlides/notesSlide12.xml" ContentType="application/vnd.openxmlformats-officedocument.presentationml.notesSlide+xml"/>
  <Override PartName="/ppt/charts/chart26.xml" ContentType="application/vnd.openxmlformats-officedocument.drawingml.chart+xml"/>
  <Override PartName="/ppt/theme/themeOverride26.xml" ContentType="application/vnd.openxmlformats-officedocument.themeOverride+xml"/>
  <Override PartName="/ppt/charts/chart27.xml" ContentType="application/vnd.openxmlformats-officedocument.drawingml.chart+xml"/>
  <Override PartName="/ppt/theme/themeOverride27.xml" ContentType="application/vnd.openxmlformats-officedocument.themeOverride+xml"/>
  <Override PartName="/ppt/notesSlides/notesSlide13.xml" ContentType="application/vnd.openxmlformats-officedocument.presentationml.notesSlide+xml"/>
  <Override PartName="/ppt/charts/chart28.xml" ContentType="application/vnd.openxmlformats-officedocument.drawingml.chart+xml"/>
  <Override PartName="/ppt/theme/themeOverride28.xml" ContentType="application/vnd.openxmlformats-officedocument.themeOverride+xml"/>
  <Override PartName="/ppt/charts/chart29.xml" ContentType="application/vnd.openxmlformats-officedocument.drawingml.chart+xml"/>
  <Override PartName="/ppt/theme/themeOverride29.xml" ContentType="application/vnd.openxmlformats-officedocument.themeOverride+xml"/>
  <Override PartName="/ppt/notesSlides/notesSlide14.xml" ContentType="application/vnd.openxmlformats-officedocument.presentationml.notesSlide+xml"/>
  <Override PartName="/ppt/charts/chart30.xml" ContentType="application/vnd.openxmlformats-officedocument.drawingml.chart+xml"/>
  <Override PartName="/ppt/theme/themeOverride30.xml" ContentType="application/vnd.openxmlformats-officedocument.themeOverride+xml"/>
  <Override PartName="/ppt/charts/chart31.xml" ContentType="application/vnd.openxmlformats-officedocument.drawingml.chart+xml"/>
  <Override PartName="/ppt/theme/themeOverride31.xml" ContentType="application/vnd.openxmlformats-officedocument.themeOverride+xml"/>
  <Override PartName="/ppt/notesSlides/notesSlide15.xml" ContentType="application/vnd.openxmlformats-officedocument.presentationml.notesSlide+xml"/>
  <Override PartName="/ppt/charts/chart32.xml" ContentType="application/vnd.openxmlformats-officedocument.drawingml.chart+xml"/>
  <Override PartName="/ppt/theme/themeOverride32.xml" ContentType="application/vnd.openxmlformats-officedocument.themeOverride+xml"/>
  <Override PartName="/ppt/charts/chart33.xml" ContentType="application/vnd.openxmlformats-officedocument.drawingml.chart+xml"/>
  <Override PartName="/ppt/theme/themeOverride33.xml" ContentType="application/vnd.openxmlformats-officedocument.themeOverride+xml"/>
  <Override PartName="/ppt/theme/themeOverride34.xml" ContentType="application/vnd.openxmlformats-officedocument.themeOverride+xml"/>
  <Override PartName="/ppt/theme/themeOverride3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384" r:id="rId3"/>
    <p:sldId id="420" r:id="rId4"/>
    <p:sldId id="405" r:id="rId5"/>
    <p:sldId id="460" r:id="rId6"/>
    <p:sldId id="438" r:id="rId7"/>
    <p:sldId id="461" r:id="rId8"/>
    <p:sldId id="476" r:id="rId9"/>
    <p:sldId id="441" r:id="rId10"/>
    <p:sldId id="448" r:id="rId11"/>
    <p:sldId id="462" r:id="rId12"/>
    <p:sldId id="477" r:id="rId13"/>
    <p:sldId id="463" r:id="rId14"/>
    <p:sldId id="478" r:id="rId15"/>
    <p:sldId id="464" r:id="rId16"/>
    <p:sldId id="465" r:id="rId17"/>
    <p:sldId id="469" r:id="rId18"/>
    <p:sldId id="470" r:id="rId19"/>
    <p:sldId id="380" r:id="rId20"/>
    <p:sldId id="475" r:id="rId21"/>
    <p:sldId id="383" r:id="rId22"/>
  </p:sldIdLst>
  <p:sldSz cx="12192000" cy="6858000"/>
  <p:notesSz cx="6669088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6FB0"/>
    <a:srgbClr val="8DA7D9"/>
    <a:srgbClr val="ED1C26"/>
    <a:srgbClr val="BD92DE"/>
    <a:srgbClr val="1974B8"/>
    <a:srgbClr val="006EBD"/>
    <a:srgbClr val="DB6A67"/>
    <a:srgbClr val="E9A7A5"/>
    <a:srgbClr val="004070"/>
    <a:srgbClr val="ECF3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528884-0735-46B0-BF59-8E7E3BFFDFE8}" v="2" dt="2024-10-02T16:17:26.2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967" autoAdjust="0"/>
    <p:restoredTop sz="85377" autoAdjust="0"/>
  </p:normalViewPr>
  <p:slideViewPr>
    <p:cSldViewPr snapToGrid="0" snapToObjects="1" showGuides="1">
      <p:cViewPr varScale="1">
        <p:scale>
          <a:sx n="60" d="100"/>
          <a:sy n="60" d="100"/>
        </p:scale>
        <p:origin x="82" y="365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3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lousova, Daria" userId="89275cce-7572-4708-9f70-a212f315b204" providerId="ADAL" clId="{71528884-0735-46B0-BF59-8E7E3BFFDFE8}"/>
    <pc:docChg chg="undo custSel delSld modSld">
      <pc:chgData name="Belousova, Daria" userId="89275cce-7572-4708-9f70-a212f315b204" providerId="ADAL" clId="{71528884-0735-46B0-BF59-8E7E3BFFDFE8}" dt="2024-10-02T16:37:45.340" v="443" actId="20577"/>
      <pc:docMkLst>
        <pc:docMk/>
      </pc:docMkLst>
      <pc:sldChg chg="modSp mod">
        <pc:chgData name="Belousova, Daria" userId="89275cce-7572-4708-9f70-a212f315b204" providerId="ADAL" clId="{71528884-0735-46B0-BF59-8E7E3BFFDFE8}" dt="2024-10-02T15:59:28.580" v="71" actId="6549"/>
        <pc:sldMkLst>
          <pc:docMk/>
          <pc:sldMk cId="730750310" sldId="256"/>
        </pc:sldMkLst>
        <pc:spChg chg="mod">
          <ac:chgData name="Belousova, Daria" userId="89275cce-7572-4708-9f70-a212f315b204" providerId="ADAL" clId="{71528884-0735-46B0-BF59-8E7E3BFFDFE8}" dt="2024-10-02T15:59:28.580" v="71" actId="6549"/>
          <ac:spMkLst>
            <pc:docMk/>
            <pc:sldMk cId="730750310" sldId="256"/>
            <ac:spMk id="12" creationId="{1129F3FA-B81D-4E49-BDCE-8EDC37AFC809}"/>
          </ac:spMkLst>
        </pc:spChg>
      </pc:sldChg>
      <pc:sldChg chg="delSp modSp mod">
        <pc:chgData name="Belousova, Daria" userId="89275cce-7572-4708-9f70-a212f315b204" providerId="ADAL" clId="{71528884-0735-46B0-BF59-8E7E3BFFDFE8}" dt="2024-10-02T16:36:27.188" v="397" actId="20577"/>
        <pc:sldMkLst>
          <pc:docMk/>
          <pc:sldMk cId="1500197478" sldId="380"/>
        </pc:sldMkLst>
        <pc:spChg chg="mod">
          <ac:chgData name="Belousova, Daria" userId="89275cce-7572-4708-9f70-a212f315b204" providerId="ADAL" clId="{71528884-0735-46B0-BF59-8E7E3BFFDFE8}" dt="2024-10-02T16:36:27.188" v="397" actId="20577"/>
          <ac:spMkLst>
            <pc:docMk/>
            <pc:sldMk cId="1500197478" sldId="380"/>
            <ac:spMk id="2" creationId="{00000000-0000-0000-0000-000000000000}"/>
          </ac:spMkLst>
        </pc:spChg>
        <pc:spChg chg="del">
          <ac:chgData name="Belousova, Daria" userId="89275cce-7572-4708-9f70-a212f315b204" providerId="ADAL" clId="{71528884-0735-46B0-BF59-8E7E3BFFDFE8}" dt="2024-10-02T16:16:03.352" v="188" actId="478"/>
          <ac:spMkLst>
            <pc:docMk/>
            <pc:sldMk cId="1500197478" sldId="380"/>
            <ac:spMk id="37889" creationId="{00000000-0000-0000-0000-000000000000}"/>
          </ac:spMkLst>
        </pc:spChg>
      </pc:sldChg>
      <pc:sldChg chg="modSp mod">
        <pc:chgData name="Belousova, Daria" userId="89275cce-7572-4708-9f70-a212f315b204" providerId="ADAL" clId="{71528884-0735-46B0-BF59-8E7E3BFFDFE8}" dt="2024-10-02T16:20:32.185" v="245" actId="122"/>
        <pc:sldMkLst>
          <pc:docMk/>
          <pc:sldMk cId="730750310" sldId="383"/>
        </pc:sldMkLst>
        <pc:spChg chg="mod">
          <ac:chgData name="Belousova, Daria" userId="89275cce-7572-4708-9f70-a212f315b204" providerId="ADAL" clId="{71528884-0735-46B0-BF59-8E7E3BFFDFE8}" dt="2024-10-02T16:20:32.185" v="245" actId="122"/>
          <ac:spMkLst>
            <pc:docMk/>
            <pc:sldMk cId="730750310" sldId="383"/>
            <ac:spMk id="3" creationId="{BF45ED82-0EDF-8A78-B8B0-FDCC70C78643}"/>
          </ac:spMkLst>
        </pc:spChg>
      </pc:sldChg>
      <pc:sldChg chg="modSp mod">
        <pc:chgData name="Belousova, Daria" userId="89275cce-7572-4708-9f70-a212f315b204" providerId="ADAL" clId="{71528884-0735-46B0-BF59-8E7E3BFFDFE8}" dt="2024-10-02T16:37:45.340" v="443" actId="20577"/>
        <pc:sldMkLst>
          <pc:docMk/>
          <pc:sldMk cId="0" sldId="384"/>
        </pc:sldMkLst>
        <pc:spChg chg="mod">
          <ac:chgData name="Belousova, Daria" userId="89275cce-7572-4708-9f70-a212f315b204" providerId="ADAL" clId="{71528884-0735-46B0-BF59-8E7E3BFFDFE8}" dt="2024-10-02T16:37:45.340" v="443" actId="20577"/>
          <ac:spMkLst>
            <pc:docMk/>
            <pc:sldMk cId="0" sldId="384"/>
            <ac:spMk id="1025" creationId="{00000000-0000-0000-0000-000000000000}"/>
          </ac:spMkLst>
        </pc:spChg>
      </pc:sldChg>
      <pc:sldChg chg="mod modShow modNotesTx">
        <pc:chgData name="Belousova, Daria" userId="89275cce-7572-4708-9f70-a212f315b204" providerId="ADAL" clId="{71528884-0735-46B0-BF59-8E7E3BFFDFE8}" dt="2024-10-02T14:22:20.445" v="27" actId="20577"/>
        <pc:sldMkLst>
          <pc:docMk/>
          <pc:sldMk cId="681672493" sldId="420"/>
        </pc:sldMkLst>
      </pc:sldChg>
      <pc:sldChg chg="del mod modShow">
        <pc:chgData name="Belousova, Daria" userId="89275cce-7572-4708-9f70-a212f315b204" providerId="ADAL" clId="{71528884-0735-46B0-BF59-8E7E3BFFDFE8}" dt="2024-10-02T16:12:25.398" v="80" actId="47"/>
        <pc:sldMkLst>
          <pc:docMk/>
          <pc:sldMk cId="2518127080" sldId="439"/>
        </pc:sldMkLst>
      </pc:sldChg>
      <pc:sldChg chg="del mod modShow">
        <pc:chgData name="Belousova, Daria" userId="89275cce-7572-4708-9f70-a212f315b204" providerId="ADAL" clId="{71528884-0735-46B0-BF59-8E7E3BFFDFE8}" dt="2024-10-02T16:12:15.475" v="77" actId="47"/>
        <pc:sldMkLst>
          <pc:docMk/>
          <pc:sldMk cId="2518127080" sldId="440"/>
        </pc:sldMkLst>
      </pc:sldChg>
      <pc:sldChg chg="modSp mod modNotesTx">
        <pc:chgData name="Belousova, Daria" userId="89275cce-7572-4708-9f70-a212f315b204" providerId="ADAL" clId="{71528884-0735-46B0-BF59-8E7E3BFFDFE8}" dt="2024-10-02T16:13:26.612" v="114" actId="20577"/>
        <pc:sldMkLst>
          <pc:docMk/>
          <pc:sldMk cId="2518127080" sldId="465"/>
        </pc:sldMkLst>
        <pc:spChg chg="mod">
          <ac:chgData name="Belousova, Daria" userId="89275cce-7572-4708-9f70-a212f315b204" providerId="ADAL" clId="{71528884-0735-46B0-BF59-8E7E3BFFDFE8}" dt="2024-10-02T16:13:26.612" v="114" actId="20577"/>
          <ac:spMkLst>
            <pc:docMk/>
            <pc:sldMk cId="2518127080" sldId="465"/>
            <ac:spMk id="11" creationId="{40345DFF-B4D1-421D-9DAE-46CE780CE899}"/>
          </ac:spMkLst>
        </pc:spChg>
      </pc:sldChg>
      <pc:sldChg chg="del mod modShow">
        <pc:chgData name="Belousova, Daria" userId="89275cce-7572-4708-9f70-a212f315b204" providerId="ADAL" clId="{71528884-0735-46B0-BF59-8E7E3BFFDFE8}" dt="2024-10-02T16:12:17.500" v="78" actId="47"/>
        <pc:sldMkLst>
          <pc:docMk/>
          <pc:sldMk cId="2518127080" sldId="466"/>
        </pc:sldMkLst>
      </pc:sldChg>
      <pc:sldChg chg="del">
        <pc:chgData name="Belousova, Daria" userId="89275cce-7572-4708-9f70-a212f315b204" providerId="ADAL" clId="{71528884-0735-46B0-BF59-8E7E3BFFDFE8}" dt="2024-10-02T16:12:29.512" v="81" actId="47"/>
        <pc:sldMkLst>
          <pc:docMk/>
          <pc:sldMk cId="2518127080" sldId="467"/>
        </pc:sldMkLst>
      </pc:sldChg>
      <pc:sldChg chg="del mod modShow">
        <pc:chgData name="Belousova, Daria" userId="89275cce-7572-4708-9f70-a212f315b204" providerId="ADAL" clId="{71528884-0735-46B0-BF59-8E7E3BFFDFE8}" dt="2024-10-02T16:12:22.111" v="79" actId="47"/>
        <pc:sldMkLst>
          <pc:docMk/>
          <pc:sldMk cId="2518127080" sldId="468"/>
        </pc:sldMkLst>
      </pc:sldChg>
      <pc:sldChg chg="modSp mod modNotesTx">
        <pc:chgData name="Belousova, Daria" userId="89275cce-7572-4708-9f70-a212f315b204" providerId="ADAL" clId="{71528884-0735-46B0-BF59-8E7E3BFFDFE8}" dt="2024-10-02T16:14:27.331" v="186" actId="20577"/>
        <pc:sldMkLst>
          <pc:docMk/>
          <pc:sldMk cId="2518127080" sldId="469"/>
        </pc:sldMkLst>
        <pc:spChg chg="mod">
          <ac:chgData name="Belousova, Daria" userId="89275cce-7572-4708-9f70-a212f315b204" providerId="ADAL" clId="{71528884-0735-46B0-BF59-8E7E3BFFDFE8}" dt="2024-10-02T16:13:49.189" v="146" actId="20577"/>
          <ac:spMkLst>
            <pc:docMk/>
            <pc:sldMk cId="2518127080" sldId="469"/>
            <ac:spMk id="8" creationId="{00000000-0000-0000-0000-000000000000}"/>
          </ac:spMkLst>
        </pc:spChg>
        <pc:spChg chg="mod">
          <ac:chgData name="Belousova, Daria" userId="89275cce-7572-4708-9f70-a212f315b204" providerId="ADAL" clId="{71528884-0735-46B0-BF59-8E7E3BFFDFE8}" dt="2024-10-02T16:14:27.331" v="186" actId="20577"/>
          <ac:spMkLst>
            <pc:docMk/>
            <pc:sldMk cId="2518127080" sldId="469"/>
            <ac:spMk id="11" creationId="{40345DFF-B4D1-421D-9DAE-46CE780CE899}"/>
          </ac:spMkLst>
        </pc:spChg>
      </pc:sldChg>
      <pc:sldChg chg="modSp mod">
        <pc:chgData name="Belousova, Daria" userId="89275cce-7572-4708-9f70-a212f315b204" providerId="ADAL" clId="{71528884-0735-46B0-BF59-8E7E3BFFDFE8}" dt="2024-10-02T16:15:25.701" v="187"/>
        <pc:sldMkLst>
          <pc:docMk/>
          <pc:sldMk cId="2518127080" sldId="470"/>
        </pc:sldMkLst>
        <pc:spChg chg="mod">
          <ac:chgData name="Belousova, Daria" userId="89275cce-7572-4708-9f70-a212f315b204" providerId="ADAL" clId="{71528884-0735-46B0-BF59-8E7E3BFFDFE8}" dt="2024-10-02T16:15:25.701" v="187"/>
          <ac:spMkLst>
            <pc:docMk/>
            <pc:sldMk cId="2518127080" sldId="470"/>
            <ac:spMk id="8" creationId="{00000000-0000-0000-0000-000000000000}"/>
          </ac:spMkLst>
        </pc:spChg>
      </pc:sldChg>
      <pc:sldChg chg="del">
        <pc:chgData name="Belousova, Daria" userId="89275cce-7572-4708-9f70-a212f315b204" providerId="ADAL" clId="{71528884-0735-46B0-BF59-8E7E3BFFDFE8}" dt="2024-10-02T16:18:53.025" v="214" actId="47"/>
        <pc:sldMkLst>
          <pc:docMk/>
          <pc:sldMk cId="1500197478" sldId="472"/>
        </pc:sldMkLst>
      </pc:sldChg>
      <pc:sldChg chg="del">
        <pc:chgData name="Belousova, Daria" userId="89275cce-7572-4708-9f70-a212f315b204" providerId="ADAL" clId="{71528884-0735-46B0-BF59-8E7E3BFFDFE8}" dt="2024-10-02T16:20:00.350" v="238" actId="47"/>
        <pc:sldMkLst>
          <pc:docMk/>
          <pc:sldMk cId="1500197478" sldId="473"/>
        </pc:sldMkLst>
      </pc:sldChg>
      <pc:sldChg chg="modSp mod">
        <pc:chgData name="Belousova, Daria" userId="89275cce-7572-4708-9f70-a212f315b204" providerId="ADAL" clId="{71528884-0735-46B0-BF59-8E7E3BFFDFE8}" dt="2024-10-02T16:35:59.477" v="393" actId="20577"/>
        <pc:sldMkLst>
          <pc:docMk/>
          <pc:sldMk cId="1500197478" sldId="475"/>
        </pc:sldMkLst>
        <pc:spChg chg="mod">
          <ac:chgData name="Belousova, Daria" userId="89275cce-7572-4708-9f70-a212f315b204" providerId="ADAL" clId="{71528884-0735-46B0-BF59-8E7E3BFFDFE8}" dt="2024-10-02T16:35:59.477" v="393" actId="20577"/>
          <ac:spMkLst>
            <pc:docMk/>
            <pc:sldMk cId="1500197478" sldId="475"/>
            <ac:spMk id="37889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61;&#1086;&#1079;&#1103;&#1081;&#1082;&#1072;\Documents\0_&#1057;&#1052;&#1045;&#1061;\0_2024\&#1048;&#1084;&#1084;&#1091;&#1085;&#1086;&#1087;&#1088;&#1086;&#1092;&#1080;&#1083;&#1072;&#1082;&#1090;&#1080;&#1082;&#1072;%20&#1040;&#1089;&#1090;&#1088;&#1072;&#1079;&#1077;&#1085;&#1077;&#1082;&#1072;\&#1048;&#1084;&#1084;&#1091;&#1085;&#1086;&#1087;&#1088;&#1086;&#1092;&#1080;&#1083;&#1072;&#1082;&#1090;&#1080;&#1082;&#1072;%202024_&#1040;&#1089;&#1090;&#1088;&#1072;&#1079;&#1077;&#1085;&#1077;&#1082;&#1072;\&#1058;&#1072;&#1073;%20&#1080;%20&#1076;&#1080;&#1072;&#1075;&#1088;%20&#1080;&#1084;&#1084;&#1091;&#1085;&#1086;%202024_5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61;&#1086;&#1079;&#1103;&#1081;&#1082;&#1072;\Documents\0_&#1057;&#1052;&#1045;&#1061;\0_2024\&#1048;&#1084;&#1084;&#1091;&#1085;&#1086;&#1087;&#1088;&#1086;&#1092;&#1080;&#1083;&#1072;&#1082;&#1090;&#1080;&#1082;&#1072;%20&#1040;&#1089;&#1090;&#1088;&#1072;&#1079;&#1077;&#1085;&#1077;&#1082;&#1072;\&#1048;&#1084;&#1084;&#1091;&#1085;&#1086;&#1087;&#1088;&#1086;&#1092;&#1080;&#1083;&#1072;&#1082;&#1090;&#1080;&#1082;&#1072;%202024_&#1040;&#1089;&#1090;&#1088;&#1072;&#1079;&#1077;&#1085;&#1077;&#1082;&#1072;\&#1058;&#1072;&#1073;%20&#1080;%20&#1076;&#1080;&#1072;&#1075;&#1088;%20&#1080;&#1084;&#1084;&#1091;&#1085;&#1086;%202024_5_1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61;&#1086;&#1079;&#1103;&#1081;&#1082;&#1072;\Documents\0_&#1057;&#1052;&#1045;&#1061;\0_2024\&#1048;&#1084;&#1084;&#1091;&#1085;&#1086;&#1087;&#1088;&#1086;&#1092;&#1080;&#1083;&#1072;&#1082;&#1090;&#1080;&#1082;&#1072;%20&#1040;&#1089;&#1090;&#1088;&#1072;&#1079;&#1077;&#1085;&#1077;&#1082;&#1072;\&#1048;&#1084;&#1084;&#1091;&#1085;&#1086;&#1087;&#1088;&#1086;&#1092;&#1080;&#1083;&#1072;&#1082;&#1090;&#1080;&#1082;&#1072;%202024_&#1040;&#1089;&#1090;&#1088;&#1072;&#1079;&#1077;&#1085;&#1077;&#1082;&#1072;\&#1058;&#1072;&#1073;%20&#1080;%20&#1076;&#1080;&#1072;&#1075;&#1088;%20&#1080;&#1084;&#1084;&#1091;&#1085;&#1086;%202024_5_1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61;&#1086;&#1079;&#1103;&#1081;&#1082;&#1072;\Documents\0_&#1057;&#1052;&#1045;&#1061;\0_2024\&#1048;&#1084;&#1084;&#1091;&#1085;&#1086;&#1087;&#1088;&#1086;&#1092;&#1080;&#1083;&#1072;&#1082;&#1090;&#1080;&#1082;&#1072;%20&#1040;&#1089;&#1090;&#1088;&#1072;&#1079;&#1077;&#1085;&#1077;&#1082;&#1072;\&#1048;&#1084;&#1084;&#1091;&#1085;&#1086;&#1087;&#1088;&#1086;&#1092;&#1080;&#1083;&#1072;&#1082;&#1090;&#1080;&#1082;&#1072;%202024_&#1040;&#1089;&#1090;&#1088;&#1072;&#1079;&#1077;&#1085;&#1077;&#1082;&#1072;\&#1058;&#1072;&#1073;%20&#1080;%20&#1076;&#1080;&#1072;&#1075;&#1088;%20&#1087;&#1086;%20&#1087;&#1088;&#1086;&#1092;&#1080;&#1083;&#1103;&#1084;_7.xlsx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61;&#1086;&#1079;&#1103;&#1081;&#1082;&#1072;\Documents\0_&#1057;&#1052;&#1045;&#1061;\0_2024\&#1048;&#1084;&#1084;&#1091;&#1085;&#1086;&#1087;&#1088;&#1086;&#1092;&#1080;&#1083;&#1072;&#1082;&#1090;&#1080;&#1082;&#1072;%20&#1040;&#1089;&#1090;&#1088;&#1072;&#1079;&#1077;&#1085;&#1077;&#1082;&#1072;\&#1048;&#1084;&#1084;&#1091;&#1085;&#1086;&#1087;&#1088;&#1086;&#1092;&#1080;&#1083;&#1072;&#1082;&#1090;&#1080;&#1082;&#1072;%202024_&#1040;&#1089;&#1090;&#1088;&#1072;&#1079;&#1077;&#1085;&#1077;&#1082;&#1072;\&#1058;&#1072;&#1073;%20&#1080;%20&#1076;&#1080;&#1072;&#1075;&#1088;%20&#1080;&#1084;&#1084;&#1091;&#1085;&#1086;%202024_5_1.xlsx" TargetMode="External"/><Relationship Id="rId1" Type="http://schemas.openxmlformats.org/officeDocument/2006/relationships/themeOverride" Target="../theme/themeOverride13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61;&#1086;&#1079;&#1103;&#1081;&#1082;&#1072;\Documents\0_&#1057;&#1052;&#1045;&#1061;\0_2024\&#1048;&#1084;&#1084;&#1091;&#1085;&#1086;&#1087;&#1088;&#1086;&#1092;&#1080;&#1083;&#1072;&#1082;&#1090;&#1080;&#1082;&#1072;%20&#1040;&#1089;&#1090;&#1088;&#1072;&#1079;&#1077;&#1085;&#1077;&#1082;&#1072;\&#1048;&#1084;&#1084;&#1091;&#1085;&#1086;&#1087;&#1088;&#1086;&#1092;&#1080;&#1083;&#1072;&#1082;&#1090;&#1080;&#1082;&#1072;%202024_&#1040;&#1089;&#1090;&#1088;&#1072;&#1079;&#1077;&#1085;&#1077;&#1082;&#1072;\&#1058;&#1072;&#1073;%20&#1080;%20&#1076;&#1080;&#1072;&#1075;&#1088;%20&#1087;&#1086;%20&#1087;&#1088;&#1086;&#1092;&#1080;&#1083;&#1103;&#1084;_7.xlsx" TargetMode="External"/><Relationship Id="rId1" Type="http://schemas.openxmlformats.org/officeDocument/2006/relationships/themeOverride" Target="../theme/themeOverride14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61;&#1086;&#1079;&#1103;&#1081;&#1082;&#1072;\Documents\0_&#1057;&#1052;&#1045;&#1061;\0_2024\&#1048;&#1084;&#1084;&#1091;&#1085;&#1086;&#1087;&#1088;&#1086;&#1092;&#1080;&#1083;&#1072;&#1082;&#1090;&#1080;&#1082;&#1072;%20&#1040;&#1089;&#1090;&#1088;&#1072;&#1079;&#1077;&#1085;&#1077;&#1082;&#1072;\&#1044;&#1086;&#1087;.&#1088;&#1072;&#1089;&#1095;&#1077;&#1090;&#1099;%2030.09.24.xlsm" TargetMode="External"/><Relationship Id="rId1" Type="http://schemas.openxmlformats.org/officeDocument/2006/relationships/themeOverride" Target="../theme/themeOverride15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2003xp\document\&#1057;&#1054;&#1062;&#1048;&#1040;&#1051;&#1068;&#1053;&#1040;&#1071;%20&#1052;&#1045;&#1061;&#1040;&#1053;&#1048;&#1050;&#1040;\&#1040;&#1050;&#1058;&#1059;&#1040;&#1051;&#1068;&#1053;&#1067;&#1045;%20&#1055;&#1056;&#1054;&#1045;&#1050;&#1058;&#1067;\2022-2024%20&#1055;&#1088;&#1086;&#1077;&#1082;&#1090;%20&#1048;&#1084;&#1084;&#1091;&#1085;&#1086;&#1087;&#1088;&#1086;&#1092;&#1080;&#1083;&#1072;&#1082;&#1090;&#1080;&#1082;&#1072;\2024%20&#1048;&#1089;&#1089;&#1083;%20&#1080;&#1084;&#1084;&#1091;&#1085;&#1086;&#1089;&#1091;&#1087;&#1088;&#1077;&#1089;&#1089;&#1080;&#1074;&#1099;&#1077;%20&#1083;&#1089;%20&#1080;%20&#1082;&#1086;&#1074;&#1080;&#1076;\&#1048;&#1089;&#1089;&#1083;&#1077;&#1076;&#1086;&#1074;&#1072;&#1085;&#1080;&#1077;\&#1055;&#1086;&#1076;&#1075;&#1086;&#1090;&#1086;&#1074;&#1082;&#1072;\&#1058;&#1072;&#1073;%20&#1080;%20&#1076;&#1080;&#1072;&#1075;&#1088;%20&#1080;&#1084;&#1084;&#1091;&#1085;&#1086;%202024_6.xlsx" TargetMode="External"/><Relationship Id="rId1" Type="http://schemas.openxmlformats.org/officeDocument/2006/relationships/themeOverride" Target="../theme/themeOverride16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2003xp\document\&#1057;&#1054;&#1062;&#1048;&#1040;&#1051;&#1068;&#1053;&#1040;&#1071;%20&#1052;&#1045;&#1061;&#1040;&#1053;&#1048;&#1050;&#1040;\&#1040;&#1050;&#1058;&#1059;&#1040;&#1051;&#1068;&#1053;&#1067;&#1045;%20&#1055;&#1056;&#1054;&#1045;&#1050;&#1058;&#1067;\2022-2024%20&#1055;&#1088;&#1086;&#1077;&#1082;&#1090;%20&#1048;&#1084;&#1084;&#1091;&#1085;&#1086;&#1087;&#1088;&#1086;&#1092;&#1080;&#1083;&#1072;&#1082;&#1090;&#1080;&#1082;&#1072;\2024%20&#1048;&#1089;&#1089;&#1083;%20&#1080;&#1084;&#1084;&#1091;&#1085;&#1086;&#1089;&#1091;&#1087;&#1088;&#1077;&#1089;&#1089;&#1080;&#1074;&#1099;&#1077;%20&#1083;&#1089;%20&#1080;%20&#1082;&#1086;&#1074;&#1080;&#1076;\&#1048;&#1089;&#1089;&#1083;&#1077;&#1076;&#1086;&#1074;&#1072;&#1085;&#1080;&#1077;\&#1055;&#1086;&#1076;&#1075;&#1086;&#1090;&#1086;&#1074;&#1082;&#1072;\&#1058;&#1072;&#1073;%20&#1080;%20&#1076;&#1080;&#1072;&#1075;&#1088;%20&#1087;&#1086;%20&#1087;&#1088;&#1086;&#1092;&#1080;&#1083;&#1103;&#1084;_6.xlsx" TargetMode="External"/><Relationship Id="rId1" Type="http://schemas.openxmlformats.org/officeDocument/2006/relationships/themeOverride" Target="../theme/themeOverride17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2003xp\document\&#1057;&#1054;&#1062;&#1048;&#1040;&#1051;&#1068;&#1053;&#1040;&#1071;%20&#1052;&#1045;&#1061;&#1040;&#1053;&#1048;&#1050;&#1040;\&#1040;&#1050;&#1058;&#1059;&#1040;&#1051;&#1068;&#1053;&#1067;&#1045;%20&#1055;&#1056;&#1054;&#1045;&#1050;&#1058;&#1067;\2022-2024%20&#1055;&#1088;&#1086;&#1077;&#1082;&#1090;%20&#1048;&#1084;&#1084;&#1091;&#1085;&#1086;&#1087;&#1088;&#1086;&#1092;&#1080;&#1083;&#1072;&#1082;&#1090;&#1080;&#1082;&#1072;\2024%20&#1048;&#1089;&#1089;&#1083;%20&#1080;&#1084;&#1084;&#1091;&#1085;&#1086;&#1089;&#1091;&#1087;&#1088;&#1077;&#1089;&#1089;&#1080;&#1074;&#1099;&#1077;%20&#1083;&#1089;%20&#1080;%20&#1082;&#1086;&#1074;&#1080;&#1076;\&#1048;&#1089;&#1089;&#1083;&#1077;&#1076;&#1086;&#1074;&#1072;&#1085;&#1080;&#1077;\&#1055;&#1086;&#1076;&#1075;&#1086;&#1090;&#1086;&#1074;&#1082;&#1072;\&#1058;&#1072;&#1073;%20&#1080;%20&#1076;&#1080;&#1072;&#1075;&#1088;%20&#1080;&#1084;&#1084;&#1091;&#1085;&#1086;%202024_6.xlsx" TargetMode="External"/><Relationship Id="rId1" Type="http://schemas.openxmlformats.org/officeDocument/2006/relationships/themeOverride" Target="../theme/themeOverride18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2003xp\document\&#1057;&#1054;&#1062;&#1048;&#1040;&#1051;&#1068;&#1053;&#1040;&#1071;%20&#1052;&#1045;&#1061;&#1040;&#1053;&#1048;&#1050;&#1040;\&#1040;&#1050;&#1058;&#1059;&#1040;&#1051;&#1068;&#1053;&#1067;&#1045;%20&#1055;&#1056;&#1054;&#1045;&#1050;&#1058;&#1067;\2022-2024%20&#1055;&#1088;&#1086;&#1077;&#1082;&#1090;%20&#1048;&#1084;&#1084;&#1091;&#1085;&#1086;&#1087;&#1088;&#1086;&#1092;&#1080;&#1083;&#1072;&#1082;&#1090;&#1080;&#1082;&#1072;\2024%20&#1048;&#1089;&#1089;&#1083;%20&#1080;&#1084;&#1084;&#1091;&#1085;&#1086;&#1089;&#1091;&#1087;&#1088;&#1077;&#1089;&#1089;&#1080;&#1074;&#1099;&#1077;%20&#1083;&#1089;%20&#1080;%20&#1082;&#1086;&#1074;&#1080;&#1076;\&#1048;&#1089;&#1089;&#1083;&#1077;&#1076;&#1086;&#1074;&#1072;&#1085;&#1080;&#1077;\&#1055;&#1086;&#1076;&#1075;&#1086;&#1090;&#1086;&#1074;&#1082;&#1072;\&#1058;&#1072;&#1073;%20&#1080;%20&#1076;&#1080;&#1072;&#1075;&#1088;%20&#1087;&#1086;%20&#1087;&#1088;&#1086;&#1092;&#1080;&#1083;&#1103;&#1084;_6.xlsx" TargetMode="External"/><Relationship Id="rId1" Type="http://schemas.openxmlformats.org/officeDocument/2006/relationships/themeOverride" Target="../theme/themeOverride19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61;&#1086;&#1079;&#1103;&#1081;&#1082;&#1072;\Documents\0_&#1057;&#1052;&#1045;&#1061;\0_2024\&#1048;&#1084;&#1084;&#1091;&#1085;&#1086;&#1087;&#1088;&#1086;&#1092;&#1080;&#1083;&#1072;&#1082;&#1090;&#1080;&#1082;&#1072;%20&#1040;&#1089;&#1090;&#1088;&#1072;&#1079;&#1077;&#1085;&#1077;&#1082;&#1072;\&#1048;&#1084;&#1084;&#1091;&#1085;&#1086;&#1087;&#1088;&#1086;&#1092;&#1080;&#1083;&#1072;&#1082;&#1090;&#1080;&#1082;&#1072;%202024_&#1040;&#1089;&#1090;&#1088;&#1072;&#1079;&#1077;&#1085;&#1077;&#1082;&#1072;\&#1058;&#1072;&#1073;%20&#1080;%20&#1076;&#1080;&#1072;&#1075;&#1088;%20&#1080;&#1084;&#1084;&#1091;&#1085;&#1086;%202024_5.xlsx" TargetMode="External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61;&#1086;&#1079;&#1103;&#1081;&#1082;&#1072;\Documents\0_&#1057;&#1052;&#1045;&#1061;\0_2024\&#1048;&#1084;&#1084;&#1091;&#1085;&#1086;&#1087;&#1088;&#1086;&#1092;&#1080;&#1083;&#1072;&#1082;&#1090;&#1080;&#1082;&#1072;%20&#1040;&#1089;&#1090;&#1088;&#1072;&#1079;&#1077;&#1085;&#1077;&#1082;&#1072;\&#1048;&#1084;&#1084;&#1091;&#1085;&#1086;&#1087;&#1088;&#1086;&#1092;&#1080;&#1083;&#1072;&#1082;&#1090;&#1080;&#1082;&#1072;%202024_&#1040;&#1089;&#1090;&#1088;&#1072;&#1079;&#1077;&#1085;&#1077;&#1082;&#1072;\&#1058;&#1072;&#1073;%20&#1080;%20&#1076;&#1080;&#1072;&#1075;&#1088;%20&#1080;&#1084;&#1084;&#1091;&#1085;&#1086;%202024_6.xlsx" TargetMode="External"/><Relationship Id="rId1" Type="http://schemas.openxmlformats.org/officeDocument/2006/relationships/themeOverride" Target="../theme/themeOverride20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61;&#1086;&#1079;&#1103;&#1081;&#1082;&#1072;\Documents\0_&#1057;&#1052;&#1045;&#1061;\0_2024\&#1048;&#1084;&#1084;&#1091;&#1085;&#1086;&#1087;&#1088;&#1086;&#1092;&#1080;&#1083;&#1072;&#1082;&#1090;&#1080;&#1082;&#1072;%20&#1040;&#1089;&#1090;&#1088;&#1072;&#1079;&#1077;&#1085;&#1077;&#1082;&#1072;\&#1048;&#1084;&#1084;&#1091;&#1085;&#1086;&#1087;&#1088;&#1086;&#1092;&#1080;&#1083;&#1072;&#1082;&#1090;&#1080;&#1082;&#1072;%202024_&#1040;&#1089;&#1090;&#1088;&#1072;&#1079;&#1077;&#1085;&#1077;&#1082;&#1072;\&#1058;&#1072;&#1073;%20&#1080;%20&#1076;&#1080;&#1072;&#1075;&#1088;%20&#1087;&#1086;%20&#1087;&#1088;&#1086;&#1092;&#1080;&#1083;&#1103;&#1084;_7.xlsx" TargetMode="External"/><Relationship Id="rId1" Type="http://schemas.openxmlformats.org/officeDocument/2006/relationships/themeOverride" Target="../theme/themeOverride21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61;&#1086;&#1079;&#1103;&#1081;&#1082;&#1072;\Documents\0_&#1057;&#1052;&#1045;&#1061;\0_2024\&#1048;&#1084;&#1084;&#1091;&#1085;&#1086;&#1087;&#1088;&#1086;&#1092;&#1080;&#1083;&#1072;&#1082;&#1090;&#1080;&#1082;&#1072;%20&#1040;&#1089;&#1090;&#1088;&#1072;&#1079;&#1077;&#1085;&#1077;&#1082;&#1072;\&#1044;&#1086;&#1087;.&#1088;&#1072;&#1089;&#1095;&#1077;&#1090;&#1099;%2030.09.24.xlsm" TargetMode="External"/><Relationship Id="rId1" Type="http://schemas.openxmlformats.org/officeDocument/2006/relationships/themeOverride" Target="../theme/themeOverride22.xm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61;&#1086;&#1079;&#1103;&#1081;&#1082;&#1072;\Documents\0_&#1057;&#1052;&#1045;&#1061;\0_2024\&#1048;&#1084;&#1084;&#1091;&#1085;&#1086;&#1087;&#1088;&#1086;&#1092;&#1080;&#1083;&#1072;&#1082;&#1090;&#1080;&#1082;&#1072;%20&#1040;&#1089;&#1090;&#1088;&#1072;&#1079;&#1077;&#1085;&#1077;&#1082;&#1072;\&#1048;&#1084;&#1084;&#1091;&#1085;&#1086;&#1087;&#1088;&#1086;&#1092;&#1080;&#1083;&#1072;&#1082;&#1090;&#1080;&#1082;&#1072;%202024_&#1040;&#1089;&#1090;&#1088;&#1072;&#1079;&#1077;&#1085;&#1077;&#1082;&#1072;\&#1058;&#1072;&#1073;%20&#1080;%20&#1076;&#1080;&#1072;&#1075;&#1088;%20&#1080;&#1084;&#1084;&#1091;&#1085;&#1086;%202024_6.xlsx" TargetMode="External"/><Relationship Id="rId1" Type="http://schemas.openxmlformats.org/officeDocument/2006/relationships/themeOverride" Target="../theme/themeOverride23.xm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61;&#1086;&#1079;&#1103;&#1081;&#1082;&#1072;\Documents\0_&#1057;&#1052;&#1045;&#1061;\0_2024\&#1048;&#1084;&#1084;&#1091;&#1085;&#1086;&#1087;&#1088;&#1086;&#1092;&#1080;&#1083;&#1072;&#1082;&#1090;&#1080;&#1082;&#1072;%20&#1040;&#1089;&#1090;&#1088;&#1072;&#1079;&#1077;&#1085;&#1077;&#1082;&#1072;\&#1048;&#1084;&#1084;&#1091;&#1085;&#1086;&#1087;&#1088;&#1086;&#1092;&#1080;&#1083;&#1072;&#1082;&#1090;&#1080;&#1082;&#1072;%202024_&#1040;&#1089;&#1090;&#1088;&#1072;&#1079;&#1077;&#1085;&#1077;&#1082;&#1072;\&#1058;&#1072;&#1073;%20&#1080;%20&#1076;&#1080;&#1072;&#1075;&#1088;%20&#1087;&#1086;%20&#1087;&#1088;&#1086;&#1092;&#1080;&#1083;&#1103;&#1084;_7.xlsx" TargetMode="External"/><Relationship Id="rId1" Type="http://schemas.openxmlformats.org/officeDocument/2006/relationships/themeOverride" Target="../theme/themeOverride24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61;&#1086;&#1079;&#1103;&#1081;&#1082;&#1072;\Documents\0_&#1057;&#1052;&#1045;&#1061;\0_2024\&#1048;&#1084;&#1084;&#1091;&#1085;&#1086;&#1087;&#1088;&#1086;&#1092;&#1080;&#1083;&#1072;&#1082;&#1090;&#1080;&#1082;&#1072;%20&#1040;&#1089;&#1090;&#1088;&#1072;&#1079;&#1077;&#1085;&#1077;&#1082;&#1072;\&#1044;&#1086;&#1087;.&#1088;&#1072;&#1089;&#1095;&#1077;&#1090;&#1099;%2030.09.24.xlsm" TargetMode="External"/><Relationship Id="rId1" Type="http://schemas.openxmlformats.org/officeDocument/2006/relationships/themeOverride" Target="../theme/themeOverride25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61;&#1086;&#1079;&#1103;&#1081;&#1082;&#1072;\Documents\0_&#1057;&#1052;&#1045;&#1061;\0_2024\&#1048;&#1084;&#1084;&#1091;&#1085;&#1086;&#1087;&#1088;&#1086;&#1092;&#1080;&#1083;&#1072;&#1082;&#1090;&#1080;&#1082;&#1072;%20&#1040;&#1089;&#1090;&#1088;&#1072;&#1079;&#1077;&#1085;&#1077;&#1082;&#1072;\&#1048;&#1084;&#1084;&#1091;&#1085;&#1086;&#1087;&#1088;&#1086;&#1092;&#1080;&#1083;&#1072;&#1082;&#1090;&#1080;&#1082;&#1072;%202024_&#1040;&#1089;&#1090;&#1088;&#1072;&#1079;&#1077;&#1085;&#1077;&#1082;&#1072;\&#1058;&#1072;&#1073;%20&#1080;%20&#1076;&#1080;&#1072;&#1075;&#1088;%20&#1080;&#1084;&#1084;&#1091;&#1085;&#1086;%202024_6.xlsx" TargetMode="External"/><Relationship Id="rId1" Type="http://schemas.openxmlformats.org/officeDocument/2006/relationships/themeOverride" Target="../theme/themeOverride26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61;&#1086;&#1079;&#1103;&#1081;&#1082;&#1072;\Documents\0_&#1057;&#1052;&#1045;&#1061;\0_2024\&#1048;&#1084;&#1084;&#1091;&#1085;&#1086;&#1087;&#1088;&#1086;&#1092;&#1080;&#1083;&#1072;&#1082;&#1090;&#1080;&#1082;&#1072;%20&#1040;&#1089;&#1090;&#1088;&#1072;&#1079;&#1077;&#1085;&#1077;&#1082;&#1072;\&#1048;&#1084;&#1084;&#1091;&#1085;&#1086;&#1087;&#1088;&#1086;&#1092;&#1080;&#1083;&#1072;&#1082;&#1090;&#1080;&#1082;&#1072;%202024_&#1040;&#1089;&#1090;&#1088;&#1072;&#1079;&#1077;&#1085;&#1077;&#1082;&#1072;\&#1058;&#1072;&#1073;%20&#1080;%20&#1076;&#1080;&#1072;&#1075;&#1088;%20&#1087;&#1086;%20&#1087;&#1088;&#1086;&#1092;&#1080;&#1083;&#1103;&#1084;_4_.xlsx" TargetMode="External"/><Relationship Id="rId1" Type="http://schemas.openxmlformats.org/officeDocument/2006/relationships/themeOverride" Target="../theme/themeOverride27.xm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61;&#1086;&#1079;&#1103;&#1081;&#1082;&#1072;\Documents\0_&#1057;&#1052;&#1045;&#1061;\0_2024\&#1048;&#1084;&#1084;&#1091;&#1085;&#1086;&#1087;&#1088;&#1086;&#1092;&#1080;&#1083;&#1072;&#1082;&#1090;&#1080;&#1082;&#1072;%20&#1040;&#1089;&#1090;&#1088;&#1072;&#1079;&#1077;&#1085;&#1077;&#1082;&#1072;\&#1048;&#1084;&#1084;&#1091;&#1085;&#1086;&#1087;&#1088;&#1086;&#1092;&#1080;&#1083;&#1072;&#1082;&#1090;&#1080;&#1082;&#1072;%202024_&#1040;&#1089;&#1090;&#1088;&#1072;&#1079;&#1077;&#1085;&#1077;&#1082;&#1072;\&#1058;&#1072;&#1073;%20&#1080;%20&#1076;&#1080;&#1072;&#1075;&#1088;%20&#1080;&#1084;&#1084;&#1091;&#1085;&#1086;%202024_2.xlsx" TargetMode="External"/><Relationship Id="rId1" Type="http://schemas.openxmlformats.org/officeDocument/2006/relationships/themeOverride" Target="../theme/themeOverride28.xm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oleObject" Target="file:///\\server2003xp\document\&#1057;&#1054;&#1062;&#1048;&#1040;&#1051;&#1068;&#1053;&#1040;&#1071;%20&#1052;&#1045;&#1061;&#1040;&#1053;&#1048;&#1050;&#1040;\&#1040;&#1050;&#1058;&#1059;&#1040;&#1051;&#1068;&#1053;&#1067;&#1045;%20&#1055;&#1056;&#1054;&#1045;&#1050;&#1058;&#1067;\2022-2024%20&#1055;&#1088;&#1086;&#1077;&#1082;&#1090;%20&#1048;&#1084;&#1084;&#1091;&#1085;&#1086;&#1087;&#1088;&#1086;&#1092;&#1080;&#1083;&#1072;&#1082;&#1090;&#1080;&#1082;&#1072;\2024%20&#1048;&#1089;&#1089;&#1083;%20&#1080;&#1084;&#1084;&#1091;&#1085;&#1086;&#1089;&#1091;&#1087;&#1088;&#1077;&#1089;&#1089;&#1080;&#1074;&#1099;&#1077;%20&#1083;&#1089;%20&#1080;%20&#1082;&#1086;&#1074;&#1080;&#1076;\&#1048;&#1089;&#1089;&#1083;&#1077;&#1076;&#1086;&#1074;&#1072;&#1085;&#1080;&#1077;\&#1055;&#1086;&#1076;&#1075;&#1086;&#1090;&#1086;&#1074;&#1082;&#1072;\&#1058;&#1072;&#1073;%20&#1080;%20&#1076;&#1080;&#1072;&#1075;&#1088;%20&#1080;&#1084;&#1084;&#1091;&#1085;&#1086;%202024_8.xlsx" TargetMode="External"/><Relationship Id="rId1" Type="http://schemas.openxmlformats.org/officeDocument/2006/relationships/themeOverride" Target="../theme/themeOverride29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61;&#1086;&#1079;&#1103;&#1081;&#1082;&#1072;\Documents\0_&#1057;&#1052;&#1045;&#1061;\0_2024\&#1048;&#1084;&#1084;&#1091;&#1085;&#1086;&#1087;&#1088;&#1086;&#1092;&#1080;&#1083;&#1072;&#1082;&#1090;&#1080;&#1082;&#1072;%20&#1040;&#1089;&#1090;&#1088;&#1072;&#1079;&#1077;&#1085;&#1077;&#1082;&#1072;\&#1048;&#1084;&#1084;&#1091;&#1085;&#1086;&#1087;&#1088;&#1086;&#1092;&#1080;&#1083;&#1072;&#1082;&#1090;&#1080;&#1082;&#1072;%202024_&#1040;&#1089;&#1090;&#1088;&#1072;&#1079;&#1077;&#1085;&#1077;&#1082;&#1072;\&#1058;&#1072;&#1073;%20&#1080;%20&#1076;&#1080;&#1072;&#1075;&#1088;%20&#1080;&#1084;&#1084;&#1091;&#1085;&#1086;%202024_5.xlsx" TargetMode="External"/><Relationship Id="rId1" Type="http://schemas.openxmlformats.org/officeDocument/2006/relationships/themeOverride" Target="../theme/themeOverride3.xm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61;&#1086;&#1079;&#1103;&#1081;&#1082;&#1072;\Documents\0_&#1057;&#1052;&#1045;&#1061;\0_2024\&#1048;&#1084;&#1084;&#1091;&#1085;&#1086;&#1087;&#1088;&#1086;&#1092;&#1080;&#1083;&#1072;&#1082;&#1090;&#1080;&#1082;&#1072;%20&#1040;&#1089;&#1090;&#1088;&#1072;&#1079;&#1077;&#1085;&#1077;&#1082;&#1072;\&#1048;&#1084;&#1084;&#1091;&#1085;&#1086;&#1087;&#1088;&#1086;&#1092;&#1080;&#1083;&#1072;&#1082;&#1090;&#1080;&#1082;&#1072;%202024_&#1040;&#1089;&#1090;&#1088;&#1072;&#1079;&#1077;&#1085;&#1077;&#1082;&#1072;\&#1058;&#1072;&#1073;%20&#1080;%20&#1076;&#1080;&#1072;&#1075;&#1088;%20&#1080;&#1084;&#1084;&#1091;&#1085;&#1086;%202024_6.xlsx" TargetMode="External"/><Relationship Id="rId1" Type="http://schemas.openxmlformats.org/officeDocument/2006/relationships/themeOverride" Target="../theme/themeOverride30.xm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61;&#1086;&#1079;&#1103;&#1081;&#1082;&#1072;\Documents\0_&#1057;&#1052;&#1045;&#1061;\0_2024\&#1048;&#1084;&#1084;&#1091;&#1085;&#1086;&#1087;&#1088;&#1086;&#1092;&#1080;&#1083;&#1072;&#1082;&#1090;&#1080;&#1082;&#1072;%20&#1040;&#1089;&#1090;&#1088;&#1072;&#1079;&#1077;&#1085;&#1077;&#1082;&#1072;\&#1048;&#1084;&#1084;&#1091;&#1085;&#1086;&#1087;&#1088;&#1086;&#1092;&#1080;&#1083;&#1072;&#1082;&#1090;&#1080;&#1082;&#1072;%202024_&#1040;&#1089;&#1090;&#1088;&#1072;&#1079;&#1077;&#1085;&#1077;&#1082;&#1072;\&#1058;&#1072;&#1073;%20&#1080;%20&#1076;&#1080;&#1072;&#1075;&#1088;%20&#1087;&#1086;%20&#1087;&#1088;&#1086;&#1092;&#1080;&#1083;&#1103;&#1084;_7.xlsx" TargetMode="External"/><Relationship Id="rId1" Type="http://schemas.openxmlformats.org/officeDocument/2006/relationships/themeOverride" Target="../theme/themeOverride31.xml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61;&#1086;&#1079;&#1103;&#1081;&#1082;&#1072;\Documents\0_&#1057;&#1052;&#1045;&#1061;\0_2024\&#1048;&#1084;&#1084;&#1091;&#1085;&#1086;&#1087;&#1088;&#1086;&#1092;&#1080;&#1083;&#1072;&#1082;&#1090;&#1080;&#1082;&#1072;%20&#1040;&#1089;&#1090;&#1088;&#1072;&#1079;&#1077;&#1085;&#1077;&#1082;&#1072;\&#1048;&#1084;&#1084;&#1091;&#1085;&#1086;&#1087;&#1088;&#1086;&#1092;&#1080;&#1083;&#1072;&#1082;&#1090;&#1080;&#1082;&#1072;%202024_&#1040;&#1089;&#1090;&#1088;&#1072;&#1079;&#1077;&#1085;&#1077;&#1082;&#1072;\&#1058;&#1072;&#1073;%20&#1080;%20&#1076;&#1080;&#1072;&#1075;&#1088;%20&#1080;&#1084;&#1084;&#1091;&#1085;&#1086;%202024_6.xlsx" TargetMode="External"/><Relationship Id="rId1" Type="http://schemas.openxmlformats.org/officeDocument/2006/relationships/themeOverride" Target="../theme/themeOverride32.xml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61;&#1086;&#1079;&#1103;&#1081;&#1082;&#1072;\Documents\0_&#1057;&#1052;&#1045;&#1061;\0_2024\&#1048;&#1084;&#1084;&#1091;&#1085;&#1086;&#1087;&#1088;&#1086;&#1092;&#1080;&#1083;&#1072;&#1082;&#1090;&#1080;&#1082;&#1072;%20&#1040;&#1089;&#1090;&#1088;&#1072;&#1079;&#1077;&#1085;&#1077;&#1082;&#1072;\&#1048;&#1084;&#1084;&#1091;&#1085;&#1086;&#1087;&#1088;&#1086;&#1092;&#1080;&#1083;&#1072;&#1082;&#1090;&#1080;&#1082;&#1072;%202024_&#1040;&#1089;&#1090;&#1088;&#1072;&#1079;&#1077;&#1085;&#1077;&#1082;&#1072;\&#1058;&#1072;&#1073;%20&#1080;%20&#1076;&#1080;&#1072;&#1075;&#1088;%20&#1087;&#1086;%20&#1087;&#1088;&#1086;&#1092;&#1080;&#1083;&#1103;&#1084;_7.xlsx" TargetMode="External"/><Relationship Id="rId1" Type="http://schemas.openxmlformats.org/officeDocument/2006/relationships/themeOverride" Target="../theme/themeOverride3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61;&#1086;&#1079;&#1103;&#1081;&#1082;&#1072;\Documents\0_&#1057;&#1052;&#1045;&#1061;\0_2024\&#1048;&#1084;&#1084;&#1091;&#1085;&#1086;&#1087;&#1088;&#1086;&#1092;&#1080;&#1083;&#1072;&#1082;&#1090;&#1080;&#1082;&#1072;%20&#1040;&#1089;&#1090;&#1088;&#1072;&#1079;&#1077;&#1085;&#1077;&#1082;&#1072;\&#1048;&#1084;&#1084;&#1091;&#1085;&#1086;&#1087;&#1088;&#1086;&#1092;&#1080;&#1083;&#1072;&#1082;&#1090;&#1080;&#1082;&#1072;%202024_&#1040;&#1089;&#1090;&#1088;&#1072;&#1079;&#1077;&#1085;&#1077;&#1082;&#1072;\&#1058;&#1072;&#1073;%20&#1080;%20&#1076;&#1080;&#1072;&#1075;&#1088;%20&#1080;&#1084;&#1084;&#1091;&#1085;&#1086;%202024_5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61;&#1086;&#1079;&#1103;&#1081;&#1082;&#1072;\Documents\0_&#1057;&#1052;&#1045;&#1061;\0_2024\&#1048;&#1084;&#1084;&#1091;&#1085;&#1086;&#1087;&#1088;&#1086;&#1092;&#1080;&#1083;&#1072;&#1082;&#1090;&#1080;&#1082;&#1072;%20&#1040;&#1089;&#1090;&#1088;&#1072;&#1079;&#1077;&#1085;&#1077;&#1082;&#1072;\&#1048;&#1084;&#1084;&#1091;&#1085;&#1086;&#1087;&#1088;&#1086;&#1092;&#1080;&#1083;&#1072;&#1082;&#1090;&#1080;&#1082;&#1072;%202024_&#1040;&#1089;&#1090;&#1088;&#1072;&#1079;&#1077;&#1085;&#1077;&#1082;&#1072;\&#1058;&#1072;&#1073;%20&#1080;%20&#1076;&#1080;&#1072;&#1075;&#1088;%20&#1080;&#1084;&#1084;&#1091;&#1085;&#1086;%202024_6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61;&#1086;&#1079;&#1103;&#1081;&#1082;&#1072;\Documents\0_&#1057;&#1052;&#1045;&#1061;\0_2024\&#1048;&#1084;&#1084;&#1091;&#1085;&#1086;&#1087;&#1088;&#1086;&#1092;&#1080;&#1083;&#1072;&#1082;&#1090;&#1080;&#1082;&#1072;%20&#1040;&#1089;&#1090;&#1088;&#1072;&#1079;&#1077;&#1085;&#1077;&#1082;&#1072;\&#1048;&#1084;&#1084;&#1091;&#1085;&#1086;&#1087;&#1088;&#1086;&#1092;&#1080;&#1083;&#1072;&#1082;&#1090;&#1080;&#1082;&#1072;%202024_&#1040;&#1089;&#1090;&#1088;&#1072;&#1079;&#1077;&#1085;&#1077;&#1082;&#1072;\&#1058;&#1072;&#1073;%20&#1080;%20&#1076;&#1080;&#1072;&#1075;&#1088;%20&#1087;&#1086;%20&#1087;&#1088;&#1086;&#1092;&#1080;&#1083;&#1103;&#1084;_7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61;&#1086;&#1079;&#1103;&#1081;&#1082;&#1072;\Documents\0_&#1057;&#1052;&#1045;&#1061;\0_2024\&#1048;&#1084;&#1084;&#1091;&#1085;&#1086;&#1087;&#1088;&#1086;&#1092;&#1080;&#1083;&#1072;&#1082;&#1090;&#1080;&#1082;&#1072;%20&#1040;&#1089;&#1090;&#1088;&#1072;&#1079;&#1077;&#1085;&#1077;&#1082;&#1072;\&#1048;&#1084;&#1084;&#1091;&#1085;&#1086;&#1087;&#1088;&#1086;&#1092;&#1080;&#1083;&#1072;&#1082;&#1090;&#1080;&#1082;&#1072;%202024_&#1040;&#1089;&#1090;&#1088;&#1072;&#1079;&#1077;&#1085;&#1077;&#1082;&#1072;\&#1058;&#1072;&#1073;%20&#1080;%20&#1076;&#1080;&#1072;&#1075;&#1088;%20&#1080;&#1084;&#1084;&#1091;&#1085;&#1086;%202024_5_1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61;&#1086;&#1079;&#1103;&#1081;&#1082;&#1072;\Documents\0_&#1057;&#1052;&#1045;&#1061;\0_2024\&#1048;&#1084;&#1084;&#1091;&#1085;&#1086;&#1087;&#1088;&#1086;&#1092;&#1080;&#1083;&#1072;&#1082;&#1090;&#1080;&#1082;&#1072;%20&#1040;&#1089;&#1090;&#1088;&#1072;&#1079;&#1077;&#1085;&#1077;&#1082;&#1072;\&#1048;&#1084;&#1084;&#1091;&#1085;&#1086;&#1087;&#1088;&#1086;&#1092;&#1080;&#1083;&#1072;&#1082;&#1090;&#1080;&#1082;&#1072;%202024_&#1040;&#1089;&#1090;&#1088;&#1072;&#1079;&#1077;&#1085;&#1077;&#1082;&#1072;\&#1058;&#1072;&#1073;%20&#1080;%20&#1076;&#1080;&#1072;&#1075;&#1088;%20&#1080;&#1084;&#1084;&#1091;&#1085;&#1086;%202024_6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61;&#1086;&#1079;&#1103;&#1081;&#1082;&#1072;\Documents\0_&#1057;&#1052;&#1045;&#1061;\0_2024\&#1048;&#1084;&#1084;&#1091;&#1085;&#1086;&#1087;&#1088;&#1086;&#1092;&#1080;&#1083;&#1072;&#1082;&#1090;&#1080;&#1082;&#1072;%20&#1040;&#1089;&#1090;&#1088;&#1072;&#1079;&#1077;&#1085;&#1077;&#1082;&#1072;\&#1048;&#1084;&#1084;&#1091;&#1085;&#1086;&#1087;&#1088;&#1086;&#1092;&#1080;&#1083;&#1072;&#1082;&#1090;&#1080;&#1082;&#1072;%202024_&#1040;&#1089;&#1090;&#1088;&#1072;&#1079;&#1077;&#1085;&#1077;&#1082;&#1072;\&#1058;&#1072;&#1073;%20&#1080;%20&#1076;&#1080;&#1072;&#1075;&#1088;%20&#1087;&#1086;%20&#1087;&#1088;&#1086;&#1092;&#1080;&#1083;&#1103;&#1084;_7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5984766289905841"/>
          <c:y val="2.2634347545319681E-2"/>
          <c:w val="0.83023065041638089"/>
          <c:h val="0.8459617370928206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Простые!$C$17</c:f>
              <c:strCache>
                <c:ptCount val="1"/>
                <c:pt idx="0">
                  <c:v>Мужчины</c:v>
                </c:pt>
              </c:strCache>
            </c:strRef>
          </c:tx>
          <c:spPr>
            <a:solidFill>
              <a:srgbClr val="006CBB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+mn-lt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Простые!$E$16:$F$16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Простые!$E$17:$F$17</c:f>
              <c:numCache>
                <c:formatCode>0.0%</c:formatCode>
                <c:ptCount val="2"/>
                <c:pt idx="0">
                  <c:v>0.27900000000000008</c:v>
                </c:pt>
                <c:pt idx="1">
                  <c:v>0.15900000000000034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99-421B-B412-CF413B5A5D15}"/>
            </c:ext>
          </c:extLst>
        </c:ser>
        <c:ser>
          <c:idx val="1"/>
          <c:order val="1"/>
          <c:tx>
            <c:strRef>
              <c:f>Простые!$C$18</c:f>
              <c:strCache>
                <c:ptCount val="1"/>
                <c:pt idx="0">
                  <c:v>Женщины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+mn-lt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Простые!$E$16:$F$16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Простые!$E$18:$F$18</c:f>
              <c:numCache>
                <c:formatCode>0.0%</c:formatCode>
                <c:ptCount val="2"/>
                <c:pt idx="0">
                  <c:v>0.72100000000000064</c:v>
                </c:pt>
                <c:pt idx="1">
                  <c:v>0.84100000000000064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99-421B-B412-CF413B5A5D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12110208"/>
        <c:axId val="130757376"/>
      </c:barChart>
      <c:catAx>
        <c:axId val="11211020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0">
                <a:latin typeface="+mn-lt"/>
                <a:cs typeface="Arial" panose="020B0604020202020204" pitchFamily="34" charset="0"/>
              </a:defRPr>
            </a:pPr>
            <a:endParaRPr lang="ru-RU"/>
          </a:p>
        </c:txPr>
        <c:crossAx val="130757376"/>
        <c:crosses val="autoZero"/>
        <c:auto val="1"/>
        <c:lblAlgn val="ctr"/>
        <c:lblOffset val="100"/>
        <c:noMultiLvlLbl val="0"/>
      </c:catAx>
      <c:valAx>
        <c:axId val="130757376"/>
        <c:scaling>
          <c:orientation val="minMax"/>
        </c:scaling>
        <c:delete val="1"/>
        <c:axPos val="t"/>
        <c:numFmt formatCode="0.0%" sourceLinked="1"/>
        <c:majorTickMark val="out"/>
        <c:minorTickMark val="none"/>
        <c:tickLblPos val="none"/>
        <c:crossAx val="11211020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4.2714110485012002E-2"/>
          <c:y val="0.85629819666564144"/>
          <c:w val="0.84953451646033762"/>
          <c:h val="0.14370181721225939"/>
        </c:manualLayout>
      </c:layout>
      <c:overlay val="0"/>
      <c:txPr>
        <a:bodyPr/>
        <a:lstStyle/>
        <a:p>
          <a:pPr>
            <a:defRPr>
              <a:latin typeface="+mn-lt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1.9641764291658724E-2"/>
          <c:y val="6.835774032918783E-2"/>
          <c:w val="0.41206478458485496"/>
          <c:h val="0.78946991439154224"/>
        </c:manualLayout>
      </c:layout>
      <c:doughnutChart>
        <c:varyColors val="1"/>
        <c:ser>
          <c:idx val="0"/>
          <c:order val="0"/>
          <c:spPr>
            <a:solidFill>
              <a:srgbClr val="E51820"/>
            </a:solidFill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29-4E7C-B6B4-A2472B76332A}"/>
              </c:ext>
            </c:extLst>
          </c:dPt>
          <c:dPt>
            <c:idx val="1"/>
            <c:bubble3D val="0"/>
            <c:explosion val="1"/>
            <c:spPr>
              <a:solidFill>
                <a:srgbClr val="A66ED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29-4E7C-B6B4-A2472B76332A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A29-4E7C-B6B4-A2472B76332A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A29-4E7C-B6B4-A2472B76332A}"/>
              </c:ext>
            </c:extLst>
          </c:dPt>
          <c:dPt>
            <c:idx val="4"/>
            <c:bubble3D val="0"/>
            <c:spPr>
              <a:solidFill>
                <a:srgbClr val="006CB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A29-4E7C-B6B4-A2472B76332A}"/>
              </c:ext>
            </c:extLst>
          </c:dPt>
          <c:dPt>
            <c:idx val="5"/>
            <c:bubble3D val="0"/>
            <c:spPr>
              <a:solidFill>
                <a:srgbClr val="BD0000"/>
              </a:solidFill>
            </c:spPr>
            <c:extLst>
              <c:ext xmlns:c16="http://schemas.microsoft.com/office/drawing/2014/chart" uri="{C3380CC4-5D6E-409C-BE32-E72D297353CC}">
                <c16:uniqueId val="{0000000B-4A29-4E7C-B6B4-A2472B76332A}"/>
              </c:ext>
            </c:extLst>
          </c:dPt>
          <c:dLbls>
            <c:dLbl>
              <c:idx val="0"/>
              <c:layout>
                <c:manualLayout>
                  <c:x val="7.5035185819163717E-3"/>
                  <c:y val="-8.903192080243122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A29-4E7C-B6B4-A2472B76332A}"/>
                </c:ext>
              </c:extLst>
            </c:dLbl>
            <c:dLbl>
              <c:idx val="3"/>
              <c:layout>
                <c:manualLayout>
                  <c:x val="1.8773945227384365E-2"/>
                  <c:y val="-0.1566304786660800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A29-4E7C-B6B4-A2472B76332A}"/>
                </c:ext>
              </c:extLst>
            </c:dLbl>
            <c:dLbl>
              <c:idx val="5"/>
              <c:layout>
                <c:manualLayout>
                  <c:x val="9.7087378640776708E-3"/>
                  <c:y val="-6.1813600768690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A29-4E7C-B6B4-A2472B7633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Простые!$C$46:$C$49</c:f>
              <c:strCache>
                <c:ptCount val="4"/>
                <c:pt idx="0">
                  <c:v>Самоизоляция в домашних условиях</c:v>
                </c:pt>
                <c:pt idx="1">
                  <c:v>Лекарственная терапия в домашних условиях по назначению врача</c:v>
                </c:pt>
                <c:pt idx="2">
                  <c:v>Госпитализация в больницу </c:v>
                </c:pt>
                <c:pt idx="3">
                  <c:v>Реанимационное отделение (подключение к ИВЛ и проч.)</c:v>
                </c:pt>
              </c:strCache>
            </c:strRef>
          </c:cat>
          <c:val>
            <c:numRef>
              <c:f>Простые!$G$46:$G$49</c:f>
              <c:numCache>
                <c:formatCode>0.0%</c:formatCode>
                <c:ptCount val="4"/>
                <c:pt idx="0">
                  <c:v>0.21500000000000025</c:v>
                </c:pt>
                <c:pt idx="1">
                  <c:v>0.59399999999999997</c:v>
                </c:pt>
                <c:pt idx="2">
                  <c:v>0.18000000000000024</c:v>
                </c:pt>
                <c:pt idx="3">
                  <c:v>1.0999999999999998E-2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A29-4E7C-B6B4-A2472B76332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463334474495034"/>
          <c:y val="4.6438699438184863E-2"/>
          <c:w val="0.58536665525504816"/>
          <c:h val="0.951856819084558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zero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942528735632205"/>
          <c:y val="0.12855348688890531"/>
          <c:w val="0.70288442392976724"/>
          <c:h val="0.61652856477052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Простые!$C$48</c:f>
              <c:strCache>
                <c:ptCount val="1"/>
                <c:pt idx="0">
                  <c:v>Госпитализация в больницу 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dLbl>
              <c:idx val="0"/>
              <c:layout>
                <c:manualLayout>
                  <c:x val="5.7471264367816126E-3"/>
                  <c:y val="1.24610591900311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1D-4366-B695-BC2BC55054A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  <a:latin typeface="+mn-lt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Простые!$G$45:$H$45</c:f>
              <c:strCache>
                <c:ptCount val="2"/>
                <c:pt idx="0">
                  <c:v>2024 год</c:v>
                </c:pt>
                <c:pt idx="1">
                  <c:v>2023 год</c:v>
                </c:pt>
              </c:strCache>
            </c:strRef>
          </c:cat>
          <c:val>
            <c:numRef>
              <c:f>Простые!$G$48:$H$48</c:f>
              <c:numCache>
                <c:formatCode>0.0%</c:formatCode>
                <c:ptCount val="2"/>
                <c:pt idx="0">
                  <c:v>0.18000000000000024</c:v>
                </c:pt>
                <c:pt idx="1">
                  <c:v>0.32100000000000056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66-4B26-9152-5D3E6B701E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2120960"/>
        <c:axId val="132122496"/>
      </c:barChart>
      <c:catAx>
        <c:axId val="132120960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0">
                <a:latin typeface="+mn-lt"/>
                <a:cs typeface="Arial" panose="020B0604020202020204" pitchFamily="34" charset="0"/>
              </a:defRPr>
            </a:pPr>
            <a:endParaRPr lang="ru-RU"/>
          </a:p>
        </c:txPr>
        <c:crossAx val="132122496"/>
        <c:crosses val="autoZero"/>
        <c:auto val="1"/>
        <c:lblAlgn val="ctr"/>
        <c:lblOffset val="100"/>
        <c:noMultiLvlLbl val="0"/>
      </c:catAx>
      <c:valAx>
        <c:axId val="132122496"/>
        <c:scaling>
          <c:orientation val="minMax"/>
        </c:scaling>
        <c:delete val="1"/>
        <c:axPos val="r"/>
        <c:numFmt formatCode="0.0%" sourceLinked="1"/>
        <c:majorTickMark val="out"/>
        <c:minorTickMark val="none"/>
        <c:tickLblPos val="none"/>
        <c:crossAx val="13212096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0319938455968866"/>
          <c:y val="0.91839134594157068"/>
          <c:w val="0.85999049687754681"/>
          <c:h val="7.9485368067309339E-2"/>
        </c:manualLayout>
      </c:layout>
      <c:overlay val="0"/>
      <c:txPr>
        <a:bodyPr/>
        <a:lstStyle/>
        <a:p>
          <a:pPr>
            <a:defRPr>
              <a:latin typeface="+mn-lt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554376355129595"/>
          <c:y val="4.0910746799948314E-2"/>
          <c:w val="0.80023714881298813"/>
          <c:h val="0.584608982287173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Sheet1!$M$107</c:f>
              <c:strCache>
                <c:ptCount val="1"/>
                <c:pt idx="0">
                  <c:v>Без специфической лекарственной терапии (самоизоляция в домашних условиях) 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2806211723534815E-3"/>
                  <c:y val="-4.370443277923691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7F0-4A0B-8940-BDF40A37F9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Sheet1!$N$106:$R$106</c:f>
              <c:strCache>
                <c:ptCount val="5"/>
                <c:pt idx="0">
                  <c:v>ПИД</c:v>
                </c:pt>
                <c:pt idx="1">
                  <c:v>Онкология</c:v>
                </c:pt>
                <c:pt idx="2">
                  <c:v>ХБП</c:v>
                </c:pt>
                <c:pt idx="3">
                  <c:v>Аутоиммунные заболевания</c:v>
                </c:pt>
                <c:pt idx="4">
                  <c:v>ИВРЗ</c:v>
                </c:pt>
              </c:strCache>
            </c:strRef>
          </c:cat>
          <c:val>
            <c:numRef>
              <c:f>Sheet1!$N$107:$R$107</c:f>
              <c:numCache>
                <c:formatCode>0.0%</c:formatCode>
                <c:ptCount val="5"/>
                <c:pt idx="0">
                  <c:v>0.125</c:v>
                </c:pt>
                <c:pt idx="1">
                  <c:v>0.28100000000000008</c:v>
                </c:pt>
                <c:pt idx="2">
                  <c:v>0.2</c:v>
                </c:pt>
                <c:pt idx="3">
                  <c:v>0.21600000000000011</c:v>
                </c:pt>
                <c:pt idx="4">
                  <c:v>0.26300000000000001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1C-4ECA-9DFD-EA2DC5D312B0}"/>
            </c:ext>
          </c:extLst>
        </c:ser>
        <c:ser>
          <c:idx val="1"/>
          <c:order val="1"/>
          <c:tx>
            <c:strRef>
              <c:f>Sheet1!$M$108</c:f>
              <c:strCache>
                <c:ptCount val="1"/>
                <c:pt idx="0">
                  <c:v>Лекарственная терапия в домашних условиях по назначению врача</c:v>
                </c:pt>
              </c:strCache>
            </c:strRef>
          </c:tx>
          <c:spPr>
            <a:solidFill>
              <a:srgbClr val="A66ED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Sheet1!$N$106:$R$106</c:f>
              <c:strCache>
                <c:ptCount val="5"/>
                <c:pt idx="0">
                  <c:v>ПИД</c:v>
                </c:pt>
                <c:pt idx="1">
                  <c:v>Онкология</c:v>
                </c:pt>
                <c:pt idx="2">
                  <c:v>ХБП</c:v>
                </c:pt>
                <c:pt idx="3">
                  <c:v>Аутоиммунные заболевания</c:v>
                </c:pt>
                <c:pt idx="4">
                  <c:v>ИВРЗ</c:v>
                </c:pt>
              </c:strCache>
            </c:strRef>
          </c:cat>
          <c:val>
            <c:numRef>
              <c:f>Sheet1!$N$108:$R$108</c:f>
              <c:numCache>
                <c:formatCode>0.0%</c:formatCode>
                <c:ptCount val="5"/>
                <c:pt idx="0">
                  <c:v>0.6670000000000007</c:v>
                </c:pt>
                <c:pt idx="1">
                  <c:v>0.37500000000000022</c:v>
                </c:pt>
                <c:pt idx="2">
                  <c:v>0.52</c:v>
                </c:pt>
                <c:pt idx="3">
                  <c:v>0.59499999999999997</c:v>
                </c:pt>
                <c:pt idx="4">
                  <c:v>0.56599999999999995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1C-4ECA-9DFD-EA2DC5D312B0}"/>
            </c:ext>
          </c:extLst>
        </c:ser>
        <c:ser>
          <c:idx val="2"/>
          <c:order val="2"/>
          <c:tx>
            <c:strRef>
              <c:f>Sheet1!$M$109</c:f>
              <c:strCache>
                <c:ptCount val="1"/>
                <c:pt idx="0">
                  <c:v>Госпитализация в больницу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Sheet1!$N$106:$R$106</c:f>
              <c:strCache>
                <c:ptCount val="5"/>
                <c:pt idx="0">
                  <c:v>ПИД</c:v>
                </c:pt>
                <c:pt idx="1">
                  <c:v>Онкология</c:v>
                </c:pt>
                <c:pt idx="2">
                  <c:v>ХБП</c:v>
                </c:pt>
                <c:pt idx="3">
                  <c:v>Аутоиммунные заболевания</c:v>
                </c:pt>
                <c:pt idx="4">
                  <c:v>ИВРЗ</c:v>
                </c:pt>
              </c:strCache>
            </c:strRef>
          </c:cat>
          <c:val>
            <c:numRef>
              <c:f>Sheet1!$N$109:$R$109</c:f>
              <c:numCache>
                <c:formatCode>0.0%</c:formatCode>
                <c:ptCount val="5"/>
                <c:pt idx="0">
                  <c:v>0.2080000000000001</c:v>
                </c:pt>
                <c:pt idx="1">
                  <c:v>0.34400000000000008</c:v>
                </c:pt>
                <c:pt idx="2">
                  <c:v>0.28000000000000008</c:v>
                </c:pt>
                <c:pt idx="3">
                  <c:v>0.18900000000000011</c:v>
                </c:pt>
                <c:pt idx="4">
                  <c:v>0.15800000000000011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1C-4ECA-9DFD-EA2DC5D312B0}"/>
            </c:ext>
          </c:extLst>
        </c:ser>
        <c:ser>
          <c:idx val="3"/>
          <c:order val="3"/>
          <c:tx>
            <c:strRef>
              <c:f>Sheet1!$M$110</c:f>
              <c:strCache>
                <c:ptCount val="1"/>
                <c:pt idx="0">
                  <c:v>Реанимационное отделение (подключение к аппарату ИВЛ и др.)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F73-49A1-9093-B5251318ADF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7F73-49A1-9093-B5251318ADF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F73-49A1-9093-B5251318ADF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F73-49A1-9093-B5251318ADF3}"/>
                </c:ext>
              </c:extLst>
            </c:dLbl>
            <c:dLbl>
              <c:idx val="4"/>
              <c:layout>
                <c:manualLayout>
                  <c:x val="-2.1436227224010274E-3"/>
                  <c:y val="-6.99639493782215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F73-49A1-9093-B5251318AD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Sheet1!$N$106:$R$106</c:f>
              <c:strCache>
                <c:ptCount val="5"/>
                <c:pt idx="0">
                  <c:v>ПИД</c:v>
                </c:pt>
                <c:pt idx="1">
                  <c:v>Онкология</c:v>
                </c:pt>
                <c:pt idx="2">
                  <c:v>ХБП</c:v>
                </c:pt>
                <c:pt idx="3">
                  <c:v>Аутоиммунные заболевания</c:v>
                </c:pt>
                <c:pt idx="4">
                  <c:v>ИВРЗ</c:v>
                </c:pt>
              </c:strCache>
            </c:strRef>
          </c:cat>
          <c:val>
            <c:numRef>
              <c:f>Sheet1!$N$110:$R$110</c:f>
              <c:numCache>
                <c:formatCode>0.0%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1.2999999999999998E-2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F73-49A1-9093-B5251318ADF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32346624"/>
        <c:axId val="132348160"/>
      </c:barChart>
      <c:catAx>
        <c:axId val="1323466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rgbClr val="86868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32348160"/>
        <c:crosses val="autoZero"/>
        <c:auto val="1"/>
        <c:lblAlgn val="ctr"/>
        <c:lblOffset val="100"/>
        <c:noMultiLvlLbl val="0"/>
      </c:catAx>
      <c:valAx>
        <c:axId val="13234816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132346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2764703727472433E-2"/>
          <c:y val="0.67740867295030072"/>
          <c:w val="0.92179539537149247"/>
          <c:h val="0.317473419790429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0158510155370251"/>
          <c:y val="0"/>
          <c:w val="0.49841489844629738"/>
          <c:h val="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6CBB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Множественные!$B$48:$B$51</c:f>
              <c:strCache>
                <c:ptCount val="4"/>
                <c:pt idx="0">
                  <c:v>Никак не повлияло</c:v>
                </c:pt>
                <c:pt idx="1">
                  <c:v>Да, я был вынужден прерывать лечение/ пропускать курс терапии</c:v>
                </c:pt>
                <c:pt idx="2">
                  <c:v>Да, я был вынужден менять терапию </c:v>
                </c:pt>
                <c:pt idx="3">
                  <c:v>Да, я был вынужден отложить  госпитализацию/ начало лечения/ хирургическое вмешательство по основному заболеванию</c:v>
                </c:pt>
              </c:strCache>
            </c:strRef>
          </c:cat>
          <c:val>
            <c:numRef>
              <c:f>Множественные!$F$48:$F$51</c:f>
              <c:numCache>
                <c:formatCode>###0.0%</c:formatCode>
                <c:ptCount val="4"/>
                <c:pt idx="0">
                  <c:v>0.49022983042529589</c:v>
                </c:pt>
                <c:pt idx="1">
                  <c:v>0.25091636314800625</c:v>
                </c:pt>
                <c:pt idx="2">
                  <c:v>0.23187132126799323</c:v>
                </c:pt>
                <c:pt idx="3">
                  <c:v>7.3076934189553411E-2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C2-4AF7-9550-EF6310E026E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132248320"/>
        <c:axId val="132249856"/>
      </c:barChart>
      <c:catAx>
        <c:axId val="13224832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32249856"/>
        <c:crosses val="autoZero"/>
        <c:auto val="1"/>
        <c:lblAlgn val="ctr"/>
        <c:lblOffset val="100"/>
        <c:noMultiLvlLbl val="0"/>
      </c:catAx>
      <c:valAx>
        <c:axId val="132249856"/>
        <c:scaling>
          <c:orientation val="minMax"/>
        </c:scaling>
        <c:delete val="1"/>
        <c:axPos val="t"/>
        <c:numFmt formatCode="###0.0%" sourceLinked="1"/>
        <c:majorTickMark val="out"/>
        <c:minorTickMark val="none"/>
        <c:tickLblPos val="none"/>
        <c:crossAx val="132248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903966882188521"/>
          <c:y val="2.0519775198622192E-3"/>
          <c:w val="0.8073023067238545"/>
          <c:h val="0.6320289880443984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Sheet1!$M$45</c:f>
              <c:strCache>
                <c:ptCount val="1"/>
                <c:pt idx="0">
                  <c:v>Был вынужден прерывать лечение/ пропускать курс терапии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2806211723534815E-3"/>
                  <c:y val="-4.370443277923691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7F0-4A0B-8940-BDF40A37F9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Sheet1!$N$44:$R$44</c:f>
              <c:strCache>
                <c:ptCount val="5"/>
                <c:pt idx="0">
                  <c:v>ПИД</c:v>
                </c:pt>
                <c:pt idx="1">
                  <c:v>Онкология</c:v>
                </c:pt>
                <c:pt idx="2">
                  <c:v>ХБП</c:v>
                </c:pt>
                <c:pt idx="3">
                  <c:v>Аутоиммунные заболевания</c:v>
                </c:pt>
                <c:pt idx="4">
                  <c:v>ИВРЗ</c:v>
                </c:pt>
              </c:strCache>
            </c:strRef>
          </c:cat>
          <c:val>
            <c:numRef>
              <c:f>Sheet1!$N$45:$R$45</c:f>
              <c:numCache>
                <c:formatCode>0.0%</c:formatCode>
                <c:ptCount val="5"/>
                <c:pt idx="0">
                  <c:v>0.14300000000000004</c:v>
                </c:pt>
                <c:pt idx="1">
                  <c:v>0.19600000000000001</c:v>
                </c:pt>
                <c:pt idx="2">
                  <c:v>0.18200000000000011</c:v>
                </c:pt>
                <c:pt idx="3">
                  <c:v>0.193</c:v>
                </c:pt>
                <c:pt idx="4">
                  <c:v>0.53800000000000003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1C-4ECA-9DFD-EA2DC5D312B0}"/>
            </c:ext>
          </c:extLst>
        </c:ser>
        <c:ser>
          <c:idx val="1"/>
          <c:order val="1"/>
          <c:tx>
            <c:strRef>
              <c:f>Sheet1!$M$46</c:f>
              <c:strCache>
                <c:ptCount val="1"/>
                <c:pt idx="0">
                  <c:v>Был вынужден менять терапию </c:v>
                </c:pt>
              </c:strCache>
            </c:strRef>
          </c:tx>
          <c:spPr>
            <a:solidFill>
              <a:srgbClr val="A66ED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Sheet1!$N$44:$R$44</c:f>
              <c:strCache>
                <c:ptCount val="5"/>
                <c:pt idx="0">
                  <c:v>ПИД</c:v>
                </c:pt>
                <c:pt idx="1">
                  <c:v>Онкология</c:v>
                </c:pt>
                <c:pt idx="2">
                  <c:v>ХБП</c:v>
                </c:pt>
                <c:pt idx="3">
                  <c:v>Аутоиммунные заболевания</c:v>
                </c:pt>
                <c:pt idx="4">
                  <c:v>ИВРЗ</c:v>
                </c:pt>
              </c:strCache>
            </c:strRef>
          </c:cat>
          <c:val>
            <c:numRef>
              <c:f>Sheet1!$N$46:$R$46</c:f>
              <c:numCache>
                <c:formatCode>0.0%</c:formatCode>
                <c:ptCount val="5"/>
                <c:pt idx="0">
                  <c:v>0.30400000000000027</c:v>
                </c:pt>
                <c:pt idx="1">
                  <c:v>0.19600000000000001</c:v>
                </c:pt>
                <c:pt idx="2">
                  <c:v>0.4180000000000002</c:v>
                </c:pt>
                <c:pt idx="3">
                  <c:v>0.1490000000000001</c:v>
                </c:pt>
                <c:pt idx="4">
                  <c:v>0.2080000000000001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1C-4ECA-9DFD-EA2DC5D312B0}"/>
            </c:ext>
          </c:extLst>
        </c:ser>
        <c:ser>
          <c:idx val="2"/>
          <c:order val="2"/>
          <c:tx>
            <c:strRef>
              <c:f>Sheet1!$M$47</c:f>
              <c:strCache>
                <c:ptCount val="1"/>
                <c:pt idx="0">
                  <c:v>Был вынужден отложить госпитализацию по основному заболеванию/ начало лечения/ хирургическое или медицинское вмешательство (диализ или др.)</c:v>
                </c:pt>
              </c:strCache>
            </c:strRef>
          </c:tx>
          <c:spPr>
            <a:solidFill>
              <a:srgbClr val="ED1C2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Sheet1!$N$44:$R$44</c:f>
              <c:strCache>
                <c:ptCount val="5"/>
                <c:pt idx="0">
                  <c:v>ПИД</c:v>
                </c:pt>
                <c:pt idx="1">
                  <c:v>Онкология</c:v>
                </c:pt>
                <c:pt idx="2">
                  <c:v>ХБП</c:v>
                </c:pt>
                <c:pt idx="3">
                  <c:v>Аутоиммунные заболевания</c:v>
                </c:pt>
                <c:pt idx="4">
                  <c:v>ИВРЗ</c:v>
                </c:pt>
              </c:strCache>
            </c:strRef>
          </c:cat>
          <c:val>
            <c:numRef>
              <c:f>Sheet1!$N$47:$R$47</c:f>
              <c:numCache>
                <c:formatCode>0.0%</c:formatCode>
                <c:ptCount val="5"/>
                <c:pt idx="0">
                  <c:v>0.10700000000000005</c:v>
                </c:pt>
                <c:pt idx="1">
                  <c:v>7.1999999999999995E-2</c:v>
                </c:pt>
                <c:pt idx="2">
                  <c:v>9.1000000000000025E-2</c:v>
                </c:pt>
                <c:pt idx="3">
                  <c:v>9.6000000000000002E-2</c:v>
                </c:pt>
                <c:pt idx="4">
                  <c:v>9.2000000000000026E-2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1C-4ECA-9DFD-EA2DC5D312B0}"/>
            </c:ext>
          </c:extLst>
        </c:ser>
        <c:ser>
          <c:idx val="3"/>
          <c:order val="3"/>
          <c:tx>
            <c:strRef>
              <c:f>Sheet1!$M$48</c:f>
              <c:strCache>
                <c:ptCount val="1"/>
                <c:pt idx="0">
                  <c:v>Никак не повлияло</c:v>
                </c:pt>
              </c:strCache>
            </c:strRef>
          </c:tx>
          <c:spPr>
            <a:solidFill>
              <a:srgbClr val="8DA7D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Sheet1!$N$44:$R$44</c:f>
              <c:strCache>
                <c:ptCount val="5"/>
                <c:pt idx="0">
                  <c:v>ПИД</c:v>
                </c:pt>
                <c:pt idx="1">
                  <c:v>Онкология</c:v>
                </c:pt>
                <c:pt idx="2">
                  <c:v>ХБП</c:v>
                </c:pt>
                <c:pt idx="3">
                  <c:v>Аутоиммунные заболевания</c:v>
                </c:pt>
                <c:pt idx="4">
                  <c:v>ИВРЗ</c:v>
                </c:pt>
              </c:strCache>
            </c:strRef>
          </c:cat>
          <c:val>
            <c:numRef>
              <c:f>Sheet1!$N$48:$R$48</c:f>
              <c:numCache>
                <c:formatCode>0.0%</c:formatCode>
                <c:ptCount val="5"/>
                <c:pt idx="0">
                  <c:v>0.51800000000000002</c:v>
                </c:pt>
                <c:pt idx="1">
                  <c:v>0.55700000000000005</c:v>
                </c:pt>
                <c:pt idx="2">
                  <c:v>0.38200000000000023</c:v>
                </c:pt>
                <c:pt idx="3">
                  <c:v>0.58799999999999997</c:v>
                </c:pt>
                <c:pt idx="4">
                  <c:v>0.254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1CA-42F1-8338-92BF4ABF950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32528768"/>
        <c:axId val="132555136"/>
      </c:barChart>
      <c:catAx>
        <c:axId val="1325287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rgbClr val="86868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32555136"/>
        <c:crosses val="autoZero"/>
        <c:auto val="1"/>
        <c:lblAlgn val="ctr"/>
        <c:lblOffset val="100"/>
        <c:noMultiLvlLbl val="0"/>
      </c:catAx>
      <c:valAx>
        <c:axId val="13255513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132528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763310074045644"/>
          <c:y val="0.62725991070100862"/>
          <c:w val="0.81692695730106912"/>
          <c:h val="0.367621441966714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554383423396403"/>
          <c:y val="7.4975794452567044E-4"/>
          <c:w val="0.80246355678970049"/>
          <c:h val="0.6927829287611235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'Иммунопрофилактика 2024_Астразенека\[Таб и диагр по профилям_9.xlsx]Sheet1'!$M$31</c:f>
              <c:strCache>
                <c:ptCount val="1"/>
                <c:pt idx="0">
                  <c:v>Прервал основное лечение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2806211723535005E-3"/>
                  <c:y val="-4.370443277923699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3AF-497F-9576-5671394AD6E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'Иммунопрофилактика 2024_Астразенека\[Таб и диагр по профилям_9.xlsx]Sheet1'!$N$12:$P$12</c:f>
              <c:strCache>
                <c:ptCount val="3"/>
                <c:pt idx="0">
                  <c:v>Covid-19 не было</c:v>
                </c:pt>
                <c:pt idx="1">
                  <c:v>Covid-19 по домашнему тесту</c:v>
                </c:pt>
                <c:pt idx="2">
                  <c:v>Covid-19 официально</c:v>
                </c:pt>
              </c:strCache>
            </c:strRef>
          </c:cat>
          <c:val>
            <c:numRef>
              <c:f>'Иммунопрофилактика 2024_Астразенека\[Таб и диагр по профилям_9.xlsx]Sheet1'!$N$31:$P$31</c:f>
              <c:numCache>
                <c:formatCode>0.0%</c:formatCode>
                <c:ptCount val="3"/>
                <c:pt idx="0">
                  <c:v>0.23900000000000005</c:v>
                </c:pt>
                <c:pt idx="1">
                  <c:v>0.21000000000000005</c:v>
                </c:pt>
                <c:pt idx="2">
                  <c:v>0.31200000000000011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AF-497F-9576-5671394AD6ED}"/>
            </c:ext>
          </c:extLst>
        </c:ser>
        <c:ser>
          <c:idx val="1"/>
          <c:order val="1"/>
          <c:tx>
            <c:strRef>
              <c:f>'Иммунопрофилактика 2024_Астразенека\[Таб и диагр по профилям_9.xlsx]Sheet1'!$M$32</c:f>
              <c:strCache>
                <c:ptCount val="1"/>
                <c:pt idx="0">
                  <c:v>Меняли терапию по основному</c:v>
                </c:pt>
              </c:strCache>
            </c:strRef>
          </c:tx>
          <c:spPr>
            <a:solidFill>
              <a:srgbClr val="A66ED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'Иммунопрофилактика 2024_Астразенека\[Таб и диагр по профилям_9.xlsx]Sheet1'!$N$12:$P$12</c:f>
              <c:strCache>
                <c:ptCount val="3"/>
                <c:pt idx="0">
                  <c:v>Covid-19 не было</c:v>
                </c:pt>
                <c:pt idx="1">
                  <c:v>Covid-19 по домашнему тесту</c:v>
                </c:pt>
                <c:pt idx="2">
                  <c:v>Covid-19 официально</c:v>
                </c:pt>
              </c:strCache>
            </c:strRef>
          </c:cat>
          <c:val>
            <c:numRef>
              <c:f>'Иммунопрофилактика 2024_Астразенека\[Таб и диагр по профилям_9.xlsx]Sheet1'!$N$32:$P$32</c:f>
              <c:numCache>
                <c:formatCode>0.0%</c:formatCode>
                <c:ptCount val="3"/>
                <c:pt idx="0">
                  <c:v>0.15500000000000005</c:v>
                </c:pt>
                <c:pt idx="1">
                  <c:v>0.51800000000000002</c:v>
                </c:pt>
                <c:pt idx="2">
                  <c:v>0.34900000000000009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3AF-497F-9576-5671394AD6ED}"/>
            </c:ext>
          </c:extLst>
        </c:ser>
        <c:ser>
          <c:idx val="2"/>
          <c:order val="2"/>
          <c:tx>
            <c:strRef>
              <c:f>'Иммунопрофилактика 2024_Астразенека\[Таб и диагр по профилям_9.xlsx]Sheet1'!$M$33</c:f>
              <c:strCache>
                <c:ptCount val="1"/>
                <c:pt idx="0">
                  <c:v>Отложили госпитализацию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'Иммунопрофилактика 2024_Астразенека\[Таб и диагр по профилям_9.xlsx]Sheet1'!$N$12:$P$12</c:f>
              <c:strCache>
                <c:ptCount val="3"/>
                <c:pt idx="0">
                  <c:v>Covid-19 не было</c:v>
                </c:pt>
                <c:pt idx="1">
                  <c:v>Covid-19 по домашнему тесту</c:v>
                </c:pt>
                <c:pt idx="2">
                  <c:v>Covid-19 официально</c:v>
                </c:pt>
              </c:strCache>
            </c:strRef>
          </c:cat>
          <c:val>
            <c:numRef>
              <c:f>'Иммунопрофилактика 2024_Астразенека\[Таб и диагр по профилям_9.xlsx]Sheet1'!$N$33:$P$33</c:f>
              <c:numCache>
                <c:formatCode>0.0%</c:formatCode>
                <c:ptCount val="3"/>
                <c:pt idx="0">
                  <c:v>4.5999999999999999E-2</c:v>
                </c:pt>
                <c:pt idx="1">
                  <c:v>0.10800000000000003</c:v>
                </c:pt>
                <c:pt idx="2">
                  <c:v>0.14700000000000005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3AF-497F-9576-5671394AD6ED}"/>
            </c:ext>
          </c:extLst>
        </c:ser>
        <c:ser>
          <c:idx val="3"/>
          <c:order val="3"/>
          <c:tx>
            <c:strRef>
              <c:f>'Иммунопрофилактика 2024_Астразенека\[Таб и диагр по профилям_9.xlsx]Sheet1'!$M$34</c:f>
              <c:strCache>
                <c:ptCount val="1"/>
                <c:pt idx="0">
                  <c:v>Никак не повлияло</c:v>
                </c:pt>
              </c:strCache>
            </c:strRef>
          </c:tx>
          <c:spPr>
            <a:solidFill>
              <a:srgbClr val="1F497D">
                <a:lumMod val="40000"/>
                <a:lumOff val="60000"/>
              </a:srgb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'Иммунопрофилактика 2024_Астразенека\[Таб и диагр по профилям_9.xlsx]Sheet1'!$N$12:$P$12</c:f>
              <c:strCache>
                <c:ptCount val="3"/>
                <c:pt idx="0">
                  <c:v>Covid-19 не было</c:v>
                </c:pt>
                <c:pt idx="1">
                  <c:v>Covid-19 по домашнему тесту</c:v>
                </c:pt>
                <c:pt idx="2">
                  <c:v>Covid-19 официально</c:v>
                </c:pt>
              </c:strCache>
            </c:strRef>
          </c:cat>
          <c:val>
            <c:numRef>
              <c:f>'Иммунопрофилактика 2024_Астразенека\[Таб и диагр по профилям_9.xlsx]Sheet1'!$N$34:$P$34</c:f>
              <c:numCache>
                <c:formatCode>0.0%</c:formatCode>
                <c:ptCount val="3"/>
                <c:pt idx="0">
                  <c:v>0.58700000000000008</c:v>
                </c:pt>
                <c:pt idx="1">
                  <c:v>0.23100000000000001</c:v>
                </c:pt>
                <c:pt idx="2">
                  <c:v>0.29200000000000009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3AF-497F-9576-5671394AD6E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32454272"/>
        <c:axId val="132455808"/>
      </c:barChart>
      <c:catAx>
        <c:axId val="1324542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rgbClr val="86868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32455808"/>
        <c:crosses val="autoZero"/>
        <c:auto val="1"/>
        <c:lblAlgn val="ctr"/>
        <c:lblOffset val="100"/>
        <c:noMultiLvlLbl val="0"/>
      </c:catAx>
      <c:valAx>
        <c:axId val="13245580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132454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348526475664049"/>
          <c:y val="0.67787986777761355"/>
          <c:w val="0.33021003051622372"/>
          <c:h val="0.322119723826085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2.0274642701565248E-3"/>
          <c:y val="9.133339566058496E-2"/>
          <c:w val="0.42703190291068116"/>
          <c:h val="0.79134768897742547"/>
        </c:manualLayout>
      </c:layout>
      <c:doughnutChart>
        <c:varyColors val="1"/>
        <c:ser>
          <c:idx val="0"/>
          <c:order val="0"/>
          <c:spPr>
            <a:solidFill>
              <a:srgbClr val="E51820"/>
            </a:solidFill>
          </c:spPr>
          <c:dPt>
            <c:idx val="0"/>
            <c:bubble3D val="0"/>
            <c:spPr>
              <a:solidFill>
                <a:srgbClr val="006CB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0E5-4182-815F-0226A59AFEBE}"/>
              </c:ext>
            </c:extLst>
          </c:dPt>
          <c:dPt>
            <c:idx val="1"/>
            <c:bubble3D val="0"/>
            <c:explosion val="1"/>
            <c:spPr>
              <a:solidFill>
                <a:srgbClr val="A66ED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0E5-4182-815F-0226A59AFEBE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0E5-4182-815F-0226A59AFEBE}"/>
              </c:ext>
            </c:extLst>
          </c:dPt>
          <c:dPt>
            <c:idx val="3"/>
            <c:bubble3D val="0"/>
            <c:spPr>
              <a:solidFill>
                <a:srgbClr val="4F81BD">
                  <a:lumMod val="60000"/>
                  <a:lumOff val="4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0E5-4182-815F-0226A59AFEBE}"/>
              </c:ext>
            </c:extLst>
          </c:dPt>
          <c:dPt>
            <c:idx val="4"/>
            <c:bubble3D val="0"/>
            <c:spPr>
              <a:solidFill>
                <a:srgbClr val="006CB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0E5-4182-815F-0226A59AFEBE}"/>
              </c:ext>
            </c:extLst>
          </c:dPt>
          <c:dPt>
            <c:idx val="5"/>
            <c:bubble3D val="0"/>
            <c:spPr>
              <a:solidFill>
                <a:srgbClr val="BD0000"/>
              </a:solidFill>
            </c:spPr>
            <c:extLst>
              <c:ext xmlns:c16="http://schemas.microsoft.com/office/drawing/2014/chart" uri="{C3380CC4-5D6E-409C-BE32-E72D297353CC}">
                <c16:uniqueId val="{0000000B-40E5-4182-815F-0226A59AFEBE}"/>
              </c:ext>
            </c:extLst>
          </c:dPt>
          <c:dLbls>
            <c:dLbl>
              <c:idx val="0"/>
              <c:layout>
                <c:manualLayout>
                  <c:x val="7.5035185819163665E-3"/>
                  <c:y val="-8.903192080243122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E5-4182-815F-0226A59AFEBE}"/>
                </c:ext>
              </c:extLst>
            </c:dLbl>
            <c:dLbl>
              <c:idx val="3"/>
              <c:layout>
                <c:manualLayout>
                  <c:x val="8.0536912751678243E-3"/>
                  <c:y val="-0.1379763397737987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0E5-4182-815F-0226A59AFEBE}"/>
                </c:ext>
              </c:extLst>
            </c:dLbl>
            <c:dLbl>
              <c:idx val="5"/>
              <c:layout>
                <c:manualLayout>
                  <c:x val="9.7087378640776708E-3"/>
                  <c:y val="-6.1813600768690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0E5-4182-815F-0226A59AFE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Простые!$C$56:$C$59</c:f>
              <c:strCache>
                <c:ptCount val="4"/>
                <c:pt idx="0">
                  <c:v>Мое состояние здоровья не изменилось</c:v>
                </c:pt>
                <c:pt idx="1">
                  <c:v>Мое состояние здоровья несколько пошатнулось</c:v>
                </c:pt>
                <c:pt idx="2">
                  <c:v>Мое состояние сильно ухудшилось</c:v>
                </c:pt>
                <c:pt idx="3">
                  <c:v>Другое</c:v>
                </c:pt>
              </c:strCache>
            </c:strRef>
          </c:cat>
          <c:val>
            <c:numRef>
              <c:f>Простые!$G$56:$G$59</c:f>
              <c:numCache>
                <c:formatCode>0.0%</c:formatCode>
                <c:ptCount val="4"/>
                <c:pt idx="0">
                  <c:v>0.14300000000000004</c:v>
                </c:pt>
                <c:pt idx="1">
                  <c:v>0.59</c:v>
                </c:pt>
                <c:pt idx="2">
                  <c:v>0.24300000000000016</c:v>
                </c:pt>
                <c:pt idx="3">
                  <c:v>2.3E-2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0E5-4182-815F-0226A59AFEB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861400417765816"/>
          <c:y val="7.6118654306693234E-2"/>
          <c:w val="0.5138599582234189"/>
          <c:h val="0.9238813456933068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zero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280034410426307"/>
          <c:y val="4.0910746799948314E-2"/>
          <c:w val="0.81684522043440377"/>
          <c:h val="0.6886744272980482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Sheet1!$M$122</c:f>
              <c:strCache>
                <c:ptCount val="1"/>
                <c:pt idx="0">
                  <c:v>Мое состояние здоровья не изменилось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2806211723534736E-3"/>
                  <c:y val="-4.370443277923689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AD-48A8-9F65-DD00E70F876D}"/>
                </c:ext>
              </c:extLst>
            </c:dLbl>
            <c:dLbl>
              <c:idx val="2"/>
              <c:layout>
                <c:manualLayout>
                  <c:x val="9.6618357487922701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2AD-48A8-9F65-DD00E70F87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Sheet1!$N$121:$R$121</c:f>
              <c:strCache>
                <c:ptCount val="5"/>
                <c:pt idx="0">
                  <c:v>ПИД</c:v>
                </c:pt>
                <c:pt idx="1">
                  <c:v>Онкология</c:v>
                </c:pt>
                <c:pt idx="2">
                  <c:v>ХБП</c:v>
                </c:pt>
                <c:pt idx="3">
                  <c:v>Аутоиммунные заболевания</c:v>
                </c:pt>
                <c:pt idx="4">
                  <c:v>ИВРЗ</c:v>
                </c:pt>
              </c:strCache>
            </c:strRef>
          </c:cat>
          <c:val>
            <c:numRef>
              <c:f>Sheet1!$N$122:$R$122</c:f>
              <c:numCache>
                <c:formatCode>0.0%</c:formatCode>
                <c:ptCount val="5"/>
                <c:pt idx="0">
                  <c:v>8.3000000000000046E-2</c:v>
                </c:pt>
                <c:pt idx="1">
                  <c:v>0.125</c:v>
                </c:pt>
                <c:pt idx="2">
                  <c:v>4.0000000000000022E-2</c:v>
                </c:pt>
                <c:pt idx="3">
                  <c:v>0.18900000000000017</c:v>
                </c:pt>
                <c:pt idx="4">
                  <c:v>7.9000000000000084E-2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AD-48A8-9F65-DD00E70F876D}"/>
            </c:ext>
          </c:extLst>
        </c:ser>
        <c:ser>
          <c:idx val="1"/>
          <c:order val="1"/>
          <c:tx>
            <c:strRef>
              <c:f>Sheet1!$M$123</c:f>
              <c:strCache>
                <c:ptCount val="1"/>
                <c:pt idx="0">
                  <c:v>Мое состояние здоровья несколько пошатнулось после COVID-19 </c:v>
                </c:pt>
              </c:strCache>
            </c:strRef>
          </c:tx>
          <c:spPr>
            <a:solidFill>
              <a:srgbClr val="A66ED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Sheet1!$N$121:$R$121</c:f>
              <c:strCache>
                <c:ptCount val="5"/>
                <c:pt idx="0">
                  <c:v>ПИД</c:v>
                </c:pt>
                <c:pt idx="1">
                  <c:v>Онкология</c:v>
                </c:pt>
                <c:pt idx="2">
                  <c:v>ХБП</c:v>
                </c:pt>
                <c:pt idx="3">
                  <c:v>Аутоиммунные заболевания</c:v>
                </c:pt>
                <c:pt idx="4">
                  <c:v>ИВРЗ</c:v>
                </c:pt>
              </c:strCache>
            </c:strRef>
          </c:cat>
          <c:val>
            <c:numRef>
              <c:f>Sheet1!$N$123:$R$123</c:f>
              <c:numCache>
                <c:formatCode>0.0%</c:formatCode>
                <c:ptCount val="5"/>
                <c:pt idx="0">
                  <c:v>0.58299999999999996</c:v>
                </c:pt>
                <c:pt idx="1">
                  <c:v>0.62500000000000078</c:v>
                </c:pt>
                <c:pt idx="2">
                  <c:v>0.72000000000000064</c:v>
                </c:pt>
                <c:pt idx="3">
                  <c:v>0.6490000000000008</c:v>
                </c:pt>
                <c:pt idx="4">
                  <c:v>0.56599999999999995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2AD-48A8-9F65-DD00E70F876D}"/>
            </c:ext>
          </c:extLst>
        </c:ser>
        <c:ser>
          <c:idx val="2"/>
          <c:order val="2"/>
          <c:tx>
            <c:strRef>
              <c:f>Sheet1!$M$124</c:f>
              <c:strCache>
                <c:ptCount val="1"/>
                <c:pt idx="0">
                  <c:v>Мое состояние сильно ухудшилось после COVID-19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Sheet1!$N$121:$R$121</c:f>
              <c:strCache>
                <c:ptCount val="5"/>
                <c:pt idx="0">
                  <c:v>ПИД</c:v>
                </c:pt>
                <c:pt idx="1">
                  <c:v>Онкология</c:v>
                </c:pt>
                <c:pt idx="2">
                  <c:v>ХБП</c:v>
                </c:pt>
                <c:pt idx="3">
                  <c:v>Аутоиммунные заболевания</c:v>
                </c:pt>
                <c:pt idx="4">
                  <c:v>ИВРЗ</c:v>
                </c:pt>
              </c:strCache>
            </c:strRef>
          </c:cat>
          <c:val>
            <c:numRef>
              <c:f>Sheet1!$N$124:$R$124</c:f>
              <c:numCache>
                <c:formatCode>0.0%</c:formatCode>
                <c:ptCount val="5"/>
                <c:pt idx="0">
                  <c:v>0.33300000000000046</c:v>
                </c:pt>
                <c:pt idx="1">
                  <c:v>0.21900000000000017</c:v>
                </c:pt>
                <c:pt idx="2">
                  <c:v>0.2</c:v>
                </c:pt>
                <c:pt idx="3">
                  <c:v>0.16200000000000001</c:v>
                </c:pt>
                <c:pt idx="4">
                  <c:v>0.35500000000000032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2AD-48A8-9F65-DD00E70F876D}"/>
            </c:ext>
          </c:extLst>
        </c:ser>
        <c:ser>
          <c:idx val="3"/>
          <c:order val="3"/>
          <c:tx>
            <c:strRef>
              <c:f>Sheet1!$M$125</c:f>
              <c:strCache>
                <c:ptCount val="1"/>
                <c:pt idx="0">
                  <c:v>Другое</c:v>
                </c:pt>
              </c:strCache>
            </c:strRef>
          </c:tx>
          <c:spPr>
            <a:solidFill>
              <a:srgbClr val="4F81BD">
                <a:lumMod val="60000"/>
                <a:lumOff val="40000"/>
              </a:srgbClr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2AD-48A8-9F65-DD00E70F876D}"/>
                </c:ext>
              </c:extLst>
            </c:dLbl>
            <c:dLbl>
              <c:idx val="1"/>
              <c:layout>
                <c:manualLayout>
                  <c:x val="-1.9323671497584582E-3"/>
                  <c:y val="-8.487556272013401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2AD-48A8-9F65-DD00E70F876D}"/>
                </c:ext>
              </c:extLst>
            </c:dLbl>
            <c:dLbl>
              <c:idx val="2"/>
              <c:layout>
                <c:manualLayout>
                  <c:x val="-3.864734299517058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2AD-48A8-9F65-DD00E70F876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2AD-48A8-9F65-DD00E70F876D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2AD-48A8-9F65-DD00E70F876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Sheet1!$N$121:$R$121</c:f>
              <c:strCache>
                <c:ptCount val="5"/>
                <c:pt idx="0">
                  <c:v>ПИД</c:v>
                </c:pt>
                <c:pt idx="1">
                  <c:v>Онкология</c:v>
                </c:pt>
                <c:pt idx="2">
                  <c:v>ХБП</c:v>
                </c:pt>
                <c:pt idx="3">
                  <c:v>Аутоиммунные заболевания</c:v>
                </c:pt>
                <c:pt idx="4">
                  <c:v>ИВРЗ</c:v>
                </c:pt>
              </c:strCache>
            </c:strRef>
          </c:cat>
          <c:val>
            <c:numRef>
              <c:f>Sheet1!$N$125:$R$125</c:f>
              <c:numCache>
                <c:formatCode>0.0%</c:formatCode>
                <c:ptCount val="5"/>
                <c:pt idx="0">
                  <c:v>0</c:v>
                </c:pt>
                <c:pt idx="1">
                  <c:v>3.1000000000000028E-2</c:v>
                </c:pt>
                <c:pt idx="2">
                  <c:v>4.0000000000000022E-2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2AD-48A8-9F65-DD00E70F876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32770048"/>
        <c:axId val="132665344"/>
      </c:barChart>
      <c:catAx>
        <c:axId val="1327700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rgbClr val="86868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32665344"/>
        <c:crosses val="autoZero"/>
        <c:auto val="1"/>
        <c:lblAlgn val="ctr"/>
        <c:lblOffset val="100"/>
        <c:noMultiLvlLbl val="0"/>
      </c:catAx>
      <c:valAx>
        <c:axId val="13266534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132770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968951228363317"/>
          <c:y val="0.75020401931207426"/>
          <c:w val="0.82487058088799958"/>
          <c:h val="0.244677634444025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9.7931023185208646E-2"/>
          <c:y val="9.3286767339438664E-2"/>
          <c:w val="0.40572784737693418"/>
          <c:h val="0.80977019233834902"/>
        </c:manualLayout>
      </c:layout>
      <c:doughnutChart>
        <c:varyColors val="1"/>
        <c:ser>
          <c:idx val="0"/>
          <c:order val="0"/>
          <c:spPr>
            <a:solidFill>
              <a:srgbClr val="E51820"/>
            </a:solidFill>
          </c:spPr>
          <c:dPt>
            <c:idx val="0"/>
            <c:bubble3D val="0"/>
            <c:spPr>
              <a:solidFill>
                <a:srgbClr val="006CB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805-4E45-A8F8-67C344F839B0}"/>
              </c:ext>
            </c:extLst>
          </c:dPt>
          <c:dPt>
            <c:idx val="1"/>
            <c:bubble3D val="0"/>
            <c:explosion val="1"/>
            <c:spPr>
              <a:solidFill>
                <a:srgbClr val="A66ED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805-4E45-A8F8-67C344F839B0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805-4E45-A8F8-67C344F839B0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805-4E45-A8F8-67C344F839B0}"/>
              </c:ext>
            </c:extLst>
          </c:dPt>
          <c:dPt>
            <c:idx val="4"/>
            <c:bubble3D val="0"/>
            <c:spPr>
              <a:solidFill>
                <a:srgbClr val="006CB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805-4E45-A8F8-67C344F839B0}"/>
              </c:ext>
            </c:extLst>
          </c:dPt>
          <c:dPt>
            <c:idx val="5"/>
            <c:bubble3D val="0"/>
            <c:spPr>
              <a:solidFill>
                <a:srgbClr val="BD0000"/>
              </a:solidFill>
            </c:spPr>
            <c:extLst>
              <c:ext xmlns:c16="http://schemas.microsoft.com/office/drawing/2014/chart" uri="{C3380CC4-5D6E-409C-BE32-E72D297353CC}">
                <c16:uniqueId val="{0000000B-E805-4E45-A8F8-67C344F839B0}"/>
              </c:ext>
            </c:extLst>
          </c:dPt>
          <c:dLbls>
            <c:dLbl>
              <c:idx val="0"/>
              <c:layout>
                <c:manualLayout>
                  <c:x val="7.5035185819163665E-3"/>
                  <c:y val="-8.903192080243122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805-4E45-A8F8-67C344F839B0}"/>
                </c:ext>
              </c:extLst>
            </c:dLbl>
            <c:dLbl>
              <c:idx val="2"/>
              <c:layout>
                <c:manualLayout>
                  <c:x val="-1.9817530478230573E-2"/>
                  <c:y val="-0.1318457508530571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ysClr val="windowText" lastClr="000000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805-4E45-A8F8-67C344F839B0}"/>
                </c:ext>
              </c:extLst>
            </c:dLbl>
            <c:dLbl>
              <c:idx val="3"/>
              <c:layout>
                <c:manualLayout>
                  <c:x val="3.2473206196224173E-2"/>
                  <c:y val="-0.1451147288129009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805-4E45-A8F8-67C344F839B0}"/>
                </c:ext>
              </c:extLst>
            </c:dLbl>
            <c:dLbl>
              <c:idx val="5"/>
              <c:layout>
                <c:manualLayout>
                  <c:x val="9.7087378640776708E-3"/>
                  <c:y val="-6.1813600768690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805-4E45-A8F8-67C344F839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Простые!$C$23:$C$26</c:f>
              <c:strCache>
                <c:ptCount val="4"/>
                <c:pt idx="0">
                  <c:v>Да, знаю хорошо</c:v>
                </c:pt>
                <c:pt idx="1">
                  <c:v>Да, слышал об этом</c:v>
                </c:pt>
                <c:pt idx="2">
                  <c:v>Нет, не знаю</c:v>
                </c:pt>
                <c:pt idx="3">
                  <c:v>Другое</c:v>
                </c:pt>
              </c:strCache>
            </c:strRef>
          </c:cat>
          <c:val>
            <c:numRef>
              <c:f>Простые!$F$23:$F$26</c:f>
              <c:numCache>
                <c:formatCode>0.0%</c:formatCode>
                <c:ptCount val="4"/>
                <c:pt idx="0">
                  <c:v>0.66700000000000093</c:v>
                </c:pt>
                <c:pt idx="1">
                  <c:v>0.27600000000000002</c:v>
                </c:pt>
                <c:pt idx="2">
                  <c:v>5.3000000000000012E-2</c:v>
                </c:pt>
                <c:pt idx="3">
                  <c:v>4.0000000000000053E-3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805-4E45-A8F8-67C344F839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900808645130774"/>
          <c:y val="0.25299923433928811"/>
          <c:w val="0.40991914845595756"/>
          <c:h val="0.61321074172961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zero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336913508375041"/>
          <c:y val="6.2222235287258502E-3"/>
          <c:w val="0.79055902314647664"/>
          <c:h val="0.8639141672176474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Sheet1!$M$78</c:f>
              <c:strCache>
                <c:ptCount val="1"/>
                <c:pt idx="0">
                  <c:v>Да, знаю хорошо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2806211723534736E-3"/>
                  <c:y val="-4.370443277923689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5C-43EF-BEE1-175942C43C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Sheet1!$N$77:$R$77</c:f>
              <c:strCache>
                <c:ptCount val="5"/>
                <c:pt idx="0">
                  <c:v>ПИД</c:v>
                </c:pt>
                <c:pt idx="1">
                  <c:v>Онкология</c:v>
                </c:pt>
                <c:pt idx="2">
                  <c:v>ХБП</c:v>
                </c:pt>
                <c:pt idx="3">
                  <c:v>Аутоиммунные заболевания</c:v>
                </c:pt>
                <c:pt idx="4">
                  <c:v>ИВРЗ</c:v>
                </c:pt>
              </c:strCache>
            </c:strRef>
          </c:cat>
          <c:val>
            <c:numRef>
              <c:f>Sheet1!$N$78:$R$78</c:f>
              <c:numCache>
                <c:formatCode>0.0%</c:formatCode>
                <c:ptCount val="5"/>
                <c:pt idx="0">
                  <c:v>0.73800000000000066</c:v>
                </c:pt>
                <c:pt idx="1">
                  <c:v>0.65900000000000092</c:v>
                </c:pt>
                <c:pt idx="2">
                  <c:v>0.57399999999999995</c:v>
                </c:pt>
                <c:pt idx="3">
                  <c:v>0.54400000000000004</c:v>
                </c:pt>
                <c:pt idx="4">
                  <c:v>0.71800000000000064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5C-43EF-BEE1-175942C43CAE}"/>
            </c:ext>
          </c:extLst>
        </c:ser>
        <c:ser>
          <c:idx val="1"/>
          <c:order val="1"/>
          <c:tx>
            <c:strRef>
              <c:f>Sheet1!$M$79</c:f>
              <c:strCache>
                <c:ptCount val="1"/>
                <c:pt idx="0">
                  <c:v>Да, слышал об этом</c:v>
                </c:pt>
              </c:strCache>
            </c:strRef>
          </c:tx>
          <c:spPr>
            <a:solidFill>
              <a:srgbClr val="A66ED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Sheet1!$N$77:$R$77</c:f>
              <c:strCache>
                <c:ptCount val="5"/>
                <c:pt idx="0">
                  <c:v>ПИД</c:v>
                </c:pt>
                <c:pt idx="1">
                  <c:v>Онкология</c:v>
                </c:pt>
                <c:pt idx="2">
                  <c:v>ХБП</c:v>
                </c:pt>
                <c:pt idx="3">
                  <c:v>Аутоиммунные заболевания</c:v>
                </c:pt>
                <c:pt idx="4">
                  <c:v>ИВРЗ</c:v>
                </c:pt>
              </c:strCache>
            </c:strRef>
          </c:cat>
          <c:val>
            <c:numRef>
              <c:f>Sheet1!$N$79:$R$79</c:f>
              <c:numCache>
                <c:formatCode>0.0%</c:formatCode>
                <c:ptCount val="5"/>
                <c:pt idx="0">
                  <c:v>0.26200000000000001</c:v>
                </c:pt>
                <c:pt idx="1">
                  <c:v>0.252</c:v>
                </c:pt>
                <c:pt idx="2">
                  <c:v>0.41000000000000031</c:v>
                </c:pt>
                <c:pt idx="3">
                  <c:v>0.35300000000000031</c:v>
                </c:pt>
                <c:pt idx="4">
                  <c:v>0.23600000000000004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5C-43EF-BEE1-175942C43CAE}"/>
            </c:ext>
          </c:extLst>
        </c:ser>
        <c:ser>
          <c:idx val="2"/>
          <c:order val="2"/>
          <c:tx>
            <c:strRef>
              <c:f>Sheet1!$M$80</c:f>
              <c:strCache>
                <c:ptCount val="1"/>
                <c:pt idx="0">
                  <c:v>Нет, не знаю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05C-43EF-BEE1-175942C43CA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05C-43EF-BEE1-175942C43C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Sheet1!$N$77:$R$77</c:f>
              <c:strCache>
                <c:ptCount val="5"/>
                <c:pt idx="0">
                  <c:v>ПИД</c:v>
                </c:pt>
                <c:pt idx="1">
                  <c:v>Онкология</c:v>
                </c:pt>
                <c:pt idx="2">
                  <c:v>ХБП</c:v>
                </c:pt>
                <c:pt idx="3">
                  <c:v>Аутоиммунные заболевания</c:v>
                </c:pt>
                <c:pt idx="4">
                  <c:v>ИВРЗ</c:v>
                </c:pt>
              </c:strCache>
            </c:strRef>
          </c:cat>
          <c:val>
            <c:numRef>
              <c:f>Sheet1!$N$80:$R$80</c:f>
              <c:numCache>
                <c:formatCode>0.0%</c:formatCode>
                <c:ptCount val="5"/>
                <c:pt idx="0">
                  <c:v>0</c:v>
                </c:pt>
                <c:pt idx="1">
                  <c:v>8.1000000000000003E-2</c:v>
                </c:pt>
                <c:pt idx="2">
                  <c:v>0</c:v>
                </c:pt>
                <c:pt idx="3">
                  <c:v>0.10299999999999998</c:v>
                </c:pt>
                <c:pt idx="4">
                  <c:v>4.5999999999999999E-2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05C-43EF-BEE1-175942C43CAE}"/>
            </c:ext>
          </c:extLst>
        </c:ser>
        <c:ser>
          <c:idx val="3"/>
          <c:order val="3"/>
          <c:tx>
            <c:strRef>
              <c:f>Sheet1!$M$81</c:f>
              <c:strCache>
                <c:ptCount val="1"/>
                <c:pt idx="0">
                  <c:v>Другое</c:v>
                </c:pt>
              </c:strCache>
            </c:strRef>
          </c:tx>
          <c:spPr>
            <a:solidFill>
              <a:srgbClr val="4F81BD">
                <a:lumMod val="60000"/>
                <a:lumOff val="40000"/>
              </a:srgbClr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05C-43EF-BEE1-175942C43CAE}"/>
                </c:ext>
              </c:extLst>
            </c:dLbl>
            <c:dLbl>
              <c:idx val="1"/>
              <c:layout>
                <c:manualLayout>
                  <c:x val="0"/>
                  <c:y val="-7.407407407407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05C-43EF-BEE1-175942C43CAE}"/>
                </c:ext>
              </c:extLst>
            </c:dLbl>
            <c:dLbl>
              <c:idx val="2"/>
              <c:layout>
                <c:manualLayout>
                  <c:x val="0"/>
                  <c:y val="-6.94444444444445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05C-43EF-BEE1-175942C43CA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05C-43EF-BEE1-175942C43CAE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05C-43EF-BEE1-175942C43C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Sheet1!$N$77:$R$77</c:f>
              <c:strCache>
                <c:ptCount val="5"/>
                <c:pt idx="0">
                  <c:v>ПИД</c:v>
                </c:pt>
                <c:pt idx="1">
                  <c:v>Онкология</c:v>
                </c:pt>
                <c:pt idx="2">
                  <c:v>ХБП</c:v>
                </c:pt>
                <c:pt idx="3">
                  <c:v>Аутоиммунные заболевания</c:v>
                </c:pt>
                <c:pt idx="4">
                  <c:v>ИВРЗ</c:v>
                </c:pt>
              </c:strCache>
            </c:strRef>
          </c:cat>
          <c:val>
            <c:numRef>
              <c:f>Sheet1!$N$81:$R$81</c:f>
              <c:numCache>
                <c:formatCode>0.0%</c:formatCode>
                <c:ptCount val="5"/>
                <c:pt idx="0">
                  <c:v>0</c:v>
                </c:pt>
                <c:pt idx="1">
                  <c:v>8.0000000000000123E-3</c:v>
                </c:pt>
                <c:pt idx="2">
                  <c:v>1.6000000000000021E-2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05C-43EF-BEE1-175942C43C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33008384"/>
        <c:axId val="132907776"/>
      </c:barChart>
      <c:catAx>
        <c:axId val="1330083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rgbClr val="86868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32907776"/>
        <c:crosses val="autoZero"/>
        <c:auto val="1"/>
        <c:lblAlgn val="ctr"/>
        <c:lblOffset val="100"/>
        <c:noMultiLvlLbl val="0"/>
      </c:catAx>
      <c:valAx>
        <c:axId val="13290777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133008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022297522407241"/>
          <c:y val="0.88886017110456617"/>
          <c:w val="0.84814509641403424"/>
          <c:h val="0.106021117589308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133282590234655"/>
          <c:y val="8.0696028382478802E-2"/>
          <c:w val="0.85866717409765347"/>
          <c:h val="0.4207141728050163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Простые!$C$4</c:f>
              <c:strCache>
                <c:ptCount val="1"/>
                <c:pt idx="0">
                  <c:v>18-20 лет</c:v>
                </c:pt>
              </c:strCache>
            </c:strRef>
          </c:tx>
          <c:spPr>
            <a:solidFill>
              <a:srgbClr val="006CBB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3248260405197192E-2"/>
                  <c:y val="-9.324539221800853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247-4769-8C50-A4A051004AB3}"/>
                </c:ext>
              </c:extLst>
            </c:dLbl>
            <c:dLbl>
              <c:idx val="1"/>
              <c:layout>
                <c:manualLayout>
                  <c:x val="1.220475554423877E-2"/>
                  <c:y val="-0.138202433961503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83-46F7-B274-550DE9A3BE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Простые!$E$3:$F$3</c:f>
              <c:strCache>
                <c:ptCount val="2"/>
                <c:pt idx="0">
                  <c:v>2024 год</c:v>
                </c:pt>
                <c:pt idx="1">
                  <c:v>2023 год</c:v>
                </c:pt>
              </c:strCache>
            </c:strRef>
          </c:cat>
          <c:val>
            <c:numRef>
              <c:f>Простые!$E$4:$F$4</c:f>
              <c:numCache>
                <c:formatCode>0.0%</c:formatCode>
                <c:ptCount val="2"/>
                <c:pt idx="0">
                  <c:v>1.2E-2</c:v>
                </c:pt>
                <c:pt idx="1">
                  <c:v>3.6999999999999998E-2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483-46F7-B274-550DE9A3BEEE}"/>
            </c:ext>
          </c:extLst>
        </c:ser>
        <c:ser>
          <c:idx val="1"/>
          <c:order val="1"/>
          <c:tx>
            <c:strRef>
              <c:f>Простые!$C$5</c:f>
              <c:strCache>
                <c:ptCount val="1"/>
                <c:pt idx="0">
                  <c:v>21-30 лет</c:v>
                </c:pt>
              </c:strCache>
            </c:strRef>
          </c:tx>
          <c:spPr>
            <a:solidFill>
              <a:srgbClr val="4F81BD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7103153393907049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83-46F7-B274-550DE9A3BEE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Простые!$E$3:$F$3</c:f>
              <c:strCache>
                <c:ptCount val="2"/>
                <c:pt idx="0">
                  <c:v>2024 год</c:v>
                </c:pt>
                <c:pt idx="1">
                  <c:v>2023 год</c:v>
                </c:pt>
              </c:strCache>
            </c:strRef>
          </c:cat>
          <c:val>
            <c:numRef>
              <c:f>Простые!$E$5:$F$5</c:f>
              <c:numCache>
                <c:formatCode>0.0%</c:formatCode>
                <c:ptCount val="2"/>
                <c:pt idx="0">
                  <c:v>7.8000000000000014E-2</c:v>
                </c:pt>
                <c:pt idx="1">
                  <c:v>0.11700000000000002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483-46F7-B274-550DE9A3BEEE}"/>
            </c:ext>
          </c:extLst>
        </c:ser>
        <c:ser>
          <c:idx val="2"/>
          <c:order val="2"/>
          <c:tx>
            <c:strRef>
              <c:f>Простые!$C$6</c:f>
              <c:strCache>
                <c:ptCount val="1"/>
                <c:pt idx="0">
                  <c:v>31-40 лет</c:v>
                </c:pt>
              </c:strCache>
            </c:strRef>
          </c:tx>
          <c:spPr>
            <a:solidFill>
              <a:srgbClr val="8064A2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B483-46F7-B274-550DE9A3BEEE}"/>
              </c:ext>
            </c:extLst>
          </c:dPt>
          <c:dPt>
            <c:idx val="1"/>
            <c:invertIfNegative val="0"/>
            <c:bubble3D val="0"/>
            <c:spPr>
              <a:solidFill>
                <a:srgbClr val="7030A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B483-46F7-B274-550DE9A3BEE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Простые!$E$3:$F$3</c:f>
              <c:strCache>
                <c:ptCount val="2"/>
                <c:pt idx="0">
                  <c:v>2024 год</c:v>
                </c:pt>
                <c:pt idx="1">
                  <c:v>2023 год</c:v>
                </c:pt>
              </c:strCache>
            </c:strRef>
          </c:cat>
          <c:val>
            <c:numRef>
              <c:f>Простые!$E$6:$F$6</c:f>
              <c:numCache>
                <c:formatCode>0.0%</c:formatCode>
                <c:ptCount val="2"/>
                <c:pt idx="0">
                  <c:v>0.26300000000000001</c:v>
                </c:pt>
                <c:pt idx="1">
                  <c:v>0.27700000000000002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483-46F7-B274-550DE9A3BEEE}"/>
            </c:ext>
          </c:extLst>
        </c:ser>
        <c:ser>
          <c:idx val="3"/>
          <c:order val="3"/>
          <c:tx>
            <c:strRef>
              <c:f>Простые!$C$7</c:f>
              <c:strCache>
                <c:ptCount val="1"/>
                <c:pt idx="0">
                  <c:v>41-50 лет</c:v>
                </c:pt>
              </c:strCache>
            </c:strRef>
          </c:tx>
          <c:spPr>
            <a:solidFill>
              <a:srgbClr val="A66ED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Простые!$E$3:$F$3</c:f>
              <c:strCache>
                <c:ptCount val="2"/>
                <c:pt idx="0">
                  <c:v>2024 год</c:v>
                </c:pt>
                <c:pt idx="1">
                  <c:v>2023 год</c:v>
                </c:pt>
              </c:strCache>
            </c:strRef>
          </c:cat>
          <c:val>
            <c:numRef>
              <c:f>Простые!$E$7:$F$7</c:f>
              <c:numCache>
                <c:formatCode>0.0%</c:formatCode>
                <c:ptCount val="2"/>
                <c:pt idx="0">
                  <c:v>0.30600000000000038</c:v>
                </c:pt>
                <c:pt idx="1">
                  <c:v>0.29200000000000031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483-46F7-B274-550DE9A3BEEE}"/>
            </c:ext>
          </c:extLst>
        </c:ser>
        <c:ser>
          <c:idx val="4"/>
          <c:order val="4"/>
          <c:tx>
            <c:strRef>
              <c:f>Простые!$C$8</c:f>
              <c:strCache>
                <c:ptCount val="1"/>
                <c:pt idx="0">
                  <c:v>51-60 лет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Простые!$E$3:$F$3</c:f>
              <c:strCache>
                <c:ptCount val="2"/>
                <c:pt idx="0">
                  <c:v>2024 год</c:v>
                </c:pt>
                <c:pt idx="1">
                  <c:v>2023 год</c:v>
                </c:pt>
              </c:strCache>
            </c:strRef>
          </c:cat>
          <c:val>
            <c:numRef>
              <c:f>Простые!$E$8:$F$8</c:f>
              <c:numCache>
                <c:formatCode>0.0%</c:formatCode>
                <c:ptCount val="2"/>
                <c:pt idx="0">
                  <c:v>0.22800000000000001</c:v>
                </c:pt>
                <c:pt idx="1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B483-46F7-B274-550DE9A3BEEE}"/>
            </c:ext>
          </c:extLst>
        </c:ser>
        <c:ser>
          <c:idx val="5"/>
          <c:order val="5"/>
          <c:tx>
            <c:strRef>
              <c:f>Простые!$C$9</c:f>
              <c:strCache>
                <c:ptCount val="1"/>
                <c:pt idx="0">
                  <c:v>Старше 60 лет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Простые!$E$3:$F$3</c:f>
              <c:strCache>
                <c:ptCount val="2"/>
                <c:pt idx="0">
                  <c:v>2024 год</c:v>
                </c:pt>
                <c:pt idx="1">
                  <c:v>2023 год</c:v>
                </c:pt>
              </c:strCache>
            </c:strRef>
          </c:cat>
          <c:val>
            <c:numRef>
              <c:f>Простые!$E$9:$F$9</c:f>
              <c:numCache>
                <c:formatCode>0.0%</c:formatCode>
                <c:ptCount val="2"/>
                <c:pt idx="0">
                  <c:v>0.114</c:v>
                </c:pt>
                <c:pt idx="1">
                  <c:v>8.7000000000000022E-2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483-46F7-B274-550DE9A3BEE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99368960"/>
        <c:axId val="99370496"/>
      </c:barChart>
      <c:catAx>
        <c:axId val="993689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rgbClr val="86868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99370496"/>
        <c:crosses val="autoZero"/>
        <c:auto val="1"/>
        <c:lblAlgn val="ctr"/>
        <c:lblOffset val="100"/>
        <c:noMultiLvlLbl val="0"/>
      </c:catAx>
      <c:valAx>
        <c:axId val="9937049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99368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8982476038912872"/>
          <c:y val="0.52358525817755897"/>
          <c:w val="0.27355487500616432"/>
          <c:h val="0.471296166707657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9220506090584876"/>
          <c:y val="3.2495824385588172E-2"/>
          <c:w val="0.48626690894407487"/>
          <c:h val="0.9675041410962865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6CBB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Множественные!$B$19:$B$21</c:f>
              <c:strCache>
                <c:ptCount val="3"/>
                <c:pt idx="0">
                  <c:v>Сезоны ОРВИ ограничивают мою повседневную жизнь</c:v>
                </c:pt>
                <c:pt idx="1">
                  <c:v>Сезоны ОРВИ ограничивают мою работу </c:v>
                </c:pt>
                <c:pt idx="2">
                  <c:v>Мой образ жизни не меняется  </c:v>
                </c:pt>
              </c:strCache>
            </c:strRef>
          </c:cat>
          <c:val>
            <c:numRef>
              <c:f>Множественные!$F$19:$F$21</c:f>
              <c:numCache>
                <c:formatCode>###0.0%</c:formatCode>
                <c:ptCount val="3"/>
                <c:pt idx="0">
                  <c:v>0.65111276053214118</c:v>
                </c:pt>
                <c:pt idx="1">
                  <c:v>0.23176281029978937</c:v>
                </c:pt>
                <c:pt idx="2">
                  <c:v>0.22726043108220345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26-4FDA-866C-C5652B68980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133053440"/>
        <c:axId val="133198592"/>
      </c:barChart>
      <c:catAx>
        <c:axId val="13305344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33198592"/>
        <c:crosses val="autoZero"/>
        <c:auto val="1"/>
        <c:lblAlgn val="ctr"/>
        <c:lblOffset val="100"/>
        <c:noMultiLvlLbl val="0"/>
      </c:catAx>
      <c:valAx>
        <c:axId val="133198592"/>
        <c:scaling>
          <c:orientation val="minMax"/>
        </c:scaling>
        <c:delete val="1"/>
        <c:axPos val="t"/>
        <c:numFmt formatCode="###0.0%" sourceLinked="1"/>
        <c:majorTickMark val="out"/>
        <c:minorTickMark val="none"/>
        <c:tickLblPos val="none"/>
        <c:crossAx val="133053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554376355129595"/>
          <c:y val="6.2222235287258502E-3"/>
          <c:w val="0.80246355678970049"/>
          <c:h val="0.7214803601661726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Sheet1!$M$3</c:f>
              <c:strCache>
                <c:ptCount val="1"/>
                <c:pt idx="0">
                  <c:v>Сезоны ОРВИ ограничивают мою повседневную жизнь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2806211723534815E-3"/>
                  <c:y val="-4.370443277923691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7F0-4A0B-8940-BDF40A37F9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Sheet1!$N$2:$R$2</c:f>
              <c:strCache>
                <c:ptCount val="5"/>
                <c:pt idx="0">
                  <c:v>ПИД</c:v>
                </c:pt>
                <c:pt idx="1">
                  <c:v>Онкология</c:v>
                </c:pt>
                <c:pt idx="2">
                  <c:v>ХБП</c:v>
                </c:pt>
                <c:pt idx="3">
                  <c:v>Аутоиммунные заболевания</c:v>
                </c:pt>
                <c:pt idx="4">
                  <c:v>ИВРЗ</c:v>
                </c:pt>
              </c:strCache>
            </c:strRef>
          </c:cat>
          <c:val>
            <c:numRef>
              <c:f>Sheet1!$N$3:$R$3</c:f>
              <c:numCache>
                <c:formatCode>0.0%</c:formatCode>
                <c:ptCount val="5"/>
                <c:pt idx="0">
                  <c:v>0.75900000000000045</c:v>
                </c:pt>
                <c:pt idx="1">
                  <c:v>0.61900000000000044</c:v>
                </c:pt>
                <c:pt idx="2">
                  <c:v>0.68300000000000005</c:v>
                </c:pt>
                <c:pt idx="3">
                  <c:v>0.55700000000000005</c:v>
                </c:pt>
                <c:pt idx="4">
                  <c:v>0.63600000000000045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1C-4ECA-9DFD-EA2DC5D312B0}"/>
            </c:ext>
          </c:extLst>
        </c:ser>
        <c:ser>
          <c:idx val="1"/>
          <c:order val="1"/>
          <c:tx>
            <c:strRef>
              <c:f>Sheet1!$M$4</c:f>
              <c:strCache>
                <c:ptCount val="1"/>
                <c:pt idx="0">
                  <c:v>Сезоны ОРВИ ограничивают мою работу</c:v>
                </c:pt>
              </c:strCache>
            </c:strRef>
          </c:tx>
          <c:spPr>
            <a:solidFill>
              <a:srgbClr val="A66ED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Sheet1!$N$2:$R$2</c:f>
              <c:strCache>
                <c:ptCount val="5"/>
                <c:pt idx="0">
                  <c:v>ПИД</c:v>
                </c:pt>
                <c:pt idx="1">
                  <c:v>Онкология</c:v>
                </c:pt>
                <c:pt idx="2">
                  <c:v>ХБП</c:v>
                </c:pt>
                <c:pt idx="3">
                  <c:v>Аутоиммунные заболевания</c:v>
                </c:pt>
                <c:pt idx="4">
                  <c:v>ИВРЗ</c:v>
                </c:pt>
              </c:strCache>
            </c:strRef>
          </c:cat>
          <c:val>
            <c:numRef>
              <c:f>Sheet1!$N$4:$R$4</c:f>
              <c:numCache>
                <c:formatCode>0.0%</c:formatCode>
                <c:ptCount val="5"/>
                <c:pt idx="0">
                  <c:v>0.34500000000000008</c:v>
                </c:pt>
                <c:pt idx="1">
                  <c:v>0.254</c:v>
                </c:pt>
                <c:pt idx="2">
                  <c:v>0.23300000000000001</c:v>
                </c:pt>
                <c:pt idx="3">
                  <c:v>0.191</c:v>
                </c:pt>
                <c:pt idx="4">
                  <c:v>0.24500000000000011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1C-4ECA-9DFD-EA2DC5D312B0}"/>
            </c:ext>
          </c:extLst>
        </c:ser>
        <c:ser>
          <c:idx val="2"/>
          <c:order val="2"/>
          <c:tx>
            <c:strRef>
              <c:f>Sheet1!$M$5</c:f>
              <c:strCache>
                <c:ptCount val="1"/>
                <c:pt idx="0">
                  <c:v>Мой образ жизни не меняется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Sheet1!$N$2:$R$2</c:f>
              <c:strCache>
                <c:ptCount val="5"/>
                <c:pt idx="0">
                  <c:v>ПИД</c:v>
                </c:pt>
                <c:pt idx="1">
                  <c:v>Онкология</c:v>
                </c:pt>
                <c:pt idx="2">
                  <c:v>ХБП</c:v>
                </c:pt>
                <c:pt idx="3">
                  <c:v>Аутоиммунные заболевания</c:v>
                </c:pt>
                <c:pt idx="4">
                  <c:v>ИВРЗ</c:v>
                </c:pt>
              </c:strCache>
            </c:strRef>
          </c:cat>
          <c:val>
            <c:numRef>
              <c:f>Sheet1!$N$5:$R$5</c:f>
              <c:numCache>
                <c:formatCode>0.0%</c:formatCode>
                <c:ptCount val="5"/>
                <c:pt idx="0">
                  <c:v>6.9000000000000034E-2</c:v>
                </c:pt>
                <c:pt idx="1">
                  <c:v>0.254</c:v>
                </c:pt>
                <c:pt idx="2">
                  <c:v>0.11700000000000002</c:v>
                </c:pt>
                <c:pt idx="3">
                  <c:v>0.35900000000000026</c:v>
                </c:pt>
                <c:pt idx="4">
                  <c:v>0.23300000000000001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1C-4ECA-9DFD-EA2DC5D312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33263360"/>
        <c:axId val="133264896"/>
      </c:barChart>
      <c:catAx>
        <c:axId val="13326336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rgbClr val="86868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33264896"/>
        <c:crosses val="autoZero"/>
        <c:auto val="1"/>
        <c:lblAlgn val="ctr"/>
        <c:lblOffset val="100"/>
        <c:noMultiLvlLbl val="0"/>
      </c:catAx>
      <c:valAx>
        <c:axId val="13326489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133263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193084819836576"/>
          <c:y val="0.76982554215347676"/>
          <c:w val="0.70417260794481162"/>
          <c:h val="0.211995501734021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554376355129637"/>
          <c:y val="6.2222235287258502E-3"/>
          <c:w val="0.80246355678970049"/>
          <c:h val="0.7519547335688028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'Иммунопрофилактика 2024_Астразенека\[Таб и диагр по профилям_9.xlsx]Sheet1'!$M$13</c:f>
              <c:strCache>
                <c:ptCount val="1"/>
                <c:pt idx="0">
                  <c:v>Сезоны ОРВИ ограничивают мою повседневную жизнь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2806211723534971E-3"/>
                  <c:y val="-4.370443277923697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D79-4015-B172-3259DBC70E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'Иммунопрофилактика 2024_Астразенека\[Таб и диагр по профилям_9.xlsx]Sheet1'!$N$12:$P$12</c:f>
              <c:strCache>
                <c:ptCount val="3"/>
                <c:pt idx="0">
                  <c:v>Covid-19 не было</c:v>
                </c:pt>
                <c:pt idx="1">
                  <c:v>Covid-19 по домашнему тесту</c:v>
                </c:pt>
                <c:pt idx="2">
                  <c:v>Covid-19 официально</c:v>
                </c:pt>
              </c:strCache>
            </c:strRef>
          </c:cat>
          <c:val>
            <c:numRef>
              <c:f>'Иммунопрофилактика 2024_Астразенека\[Таб и диагр по профилям_9.xlsx]Sheet1'!$N$13:$P$13</c:f>
              <c:numCache>
                <c:formatCode>0.0%</c:formatCode>
                <c:ptCount val="3"/>
                <c:pt idx="0">
                  <c:v>0.65400000000000025</c:v>
                </c:pt>
                <c:pt idx="1">
                  <c:v>0.61500000000000021</c:v>
                </c:pt>
                <c:pt idx="2">
                  <c:v>0.71600000000000019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79-4015-B172-3259DBC70E21}"/>
            </c:ext>
          </c:extLst>
        </c:ser>
        <c:ser>
          <c:idx val="1"/>
          <c:order val="1"/>
          <c:tx>
            <c:strRef>
              <c:f>'Иммунопрофилактика 2024_Астразенека\[Таб и диагр по профилям_9.xlsx]Sheet1'!$M$14</c:f>
              <c:strCache>
                <c:ptCount val="1"/>
                <c:pt idx="0">
                  <c:v>Сезоны ОРВИ ограничивают мою работу</c:v>
                </c:pt>
              </c:strCache>
            </c:strRef>
          </c:tx>
          <c:spPr>
            <a:solidFill>
              <a:srgbClr val="A66ED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'Иммунопрофилактика 2024_Астразенека\[Таб и диагр по профилям_9.xlsx]Sheet1'!$N$12:$P$12</c:f>
              <c:strCache>
                <c:ptCount val="3"/>
                <c:pt idx="0">
                  <c:v>Covid-19 не было</c:v>
                </c:pt>
                <c:pt idx="1">
                  <c:v>Covid-19 по домашнему тесту</c:v>
                </c:pt>
                <c:pt idx="2">
                  <c:v>Covid-19 официально</c:v>
                </c:pt>
              </c:strCache>
            </c:strRef>
          </c:cat>
          <c:val>
            <c:numRef>
              <c:f>'Иммунопрофилактика 2024_Астразенека\[Таб и диагр по профилям_9.xlsx]Sheet1'!$N$14:$P$14</c:f>
              <c:numCache>
                <c:formatCode>0.0%</c:formatCode>
                <c:ptCount val="3"/>
                <c:pt idx="0">
                  <c:v>0.18600000000000005</c:v>
                </c:pt>
                <c:pt idx="1">
                  <c:v>0.45300000000000001</c:v>
                </c:pt>
                <c:pt idx="2">
                  <c:v>0.32200000000000012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D79-4015-B172-3259DBC70E21}"/>
            </c:ext>
          </c:extLst>
        </c:ser>
        <c:ser>
          <c:idx val="2"/>
          <c:order val="2"/>
          <c:tx>
            <c:strRef>
              <c:f>'Иммунопрофилактика 2024_Астразенека\[Таб и диагр по профилям_9.xlsx]Sheet1'!$M$15</c:f>
              <c:strCache>
                <c:ptCount val="1"/>
                <c:pt idx="0">
                  <c:v>Мой образ жизни не меняется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'Иммунопрофилактика 2024_Астразенека\[Таб и диагр по профилям_9.xlsx]Sheet1'!$N$12:$P$12</c:f>
              <c:strCache>
                <c:ptCount val="3"/>
                <c:pt idx="0">
                  <c:v>Covid-19 не было</c:v>
                </c:pt>
                <c:pt idx="1">
                  <c:v>Covid-19 по домашнему тесту</c:v>
                </c:pt>
                <c:pt idx="2">
                  <c:v>Covid-19 официально</c:v>
                </c:pt>
              </c:strCache>
            </c:strRef>
          </c:cat>
          <c:val>
            <c:numRef>
              <c:f>'Иммунопрофилактика 2024_Астразенека\[Таб и диагр по профилям_9.xlsx]Sheet1'!$N$15:$P$15</c:f>
              <c:numCache>
                <c:formatCode>0.0%</c:formatCode>
                <c:ptCount val="3"/>
                <c:pt idx="0">
                  <c:v>0.24700000000000005</c:v>
                </c:pt>
                <c:pt idx="1">
                  <c:v>0.10299999999999998</c:v>
                </c:pt>
                <c:pt idx="2">
                  <c:v>0.12400000000000003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D79-4015-B172-3259DBC70E2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33454080"/>
        <c:axId val="133464064"/>
      </c:barChart>
      <c:catAx>
        <c:axId val="1334540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rgbClr val="86868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33464064"/>
        <c:crosses val="autoZero"/>
        <c:auto val="1"/>
        <c:lblAlgn val="ctr"/>
        <c:lblOffset val="100"/>
        <c:noMultiLvlLbl val="0"/>
      </c:catAx>
      <c:valAx>
        <c:axId val="13346406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133454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209931488032727"/>
          <c:y val="0.76371533953039106"/>
          <c:w val="0.60781230848559464"/>
          <c:h val="0.231165819376262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0531677648005557"/>
          <c:y val="0.11777770069490211"/>
          <c:w val="0.48758324917549051"/>
          <c:h val="0.9675041410962865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6CBB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Множественные!$B$28:$B$30</c:f>
              <c:strCache>
                <c:ptCount val="3"/>
                <c:pt idx="0">
                  <c:v>Я ношу маску и/или использую другие меры предосторожности (мази для носа, витамины и пр.) </c:v>
                </c:pt>
                <c:pt idx="1">
                  <c:v>Я стараюсь реже выходить из дома</c:v>
                </c:pt>
                <c:pt idx="2">
                  <c:v>Не принимаю никаких мер </c:v>
                </c:pt>
              </c:strCache>
            </c:strRef>
          </c:cat>
          <c:val>
            <c:numRef>
              <c:f>Множественные!$F$28:$F$30</c:f>
              <c:numCache>
                <c:formatCode>###0.0%</c:formatCode>
                <c:ptCount val="3"/>
                <c:pt idx="0">
                  <c:v>0.68022962146325561</c:v>
                </c:pt>
                <c:pt idx="1">
                  <c:v>0.42386168164952492</c:v>
                </c:pt>
                <c:pt idx="2">
                  <c:v>0.12642093317569492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0A-4C8B-8C81-3D793596B22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133323392"/>
        <c:axId val="133341568"/>
      </c:barChart>
      <c:catAx>
        <c:axId val="13332339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33341568"/>
        <c:crosses val="autoZero"/>
        <c:auto val="1"/>
        <c:lblAlgn val="ctr"/>
        <c:lblOffset val="100"/>
        <c:noMultiLvlLbl val="0"/>
      </c:catAx>
      <c:valAx>
        <c:axId val="133341568"/>
        <c:scaling>
          <c:orientation val="minMax"/>
        </c:scaling>
        <c:delete val="1"/>
        <c:axPos val="t"/>
        <c:numFmt formatCode="###0.0%" sourceLinked="1"/>
        <c:majorTickMark val="out"/>
        <c:minorTickMark val="none"/>
        <c:tickLblPos val="none"/>
        <c:crossAx val="133323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607636309612293"/>
          <c:y val="6.2222235287258502E-3"/>
          <c:w val="0.80442628633684943"/>
          <c:h val="0.7519547335688010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Sheet1!$M$15</c:f>
              <c:strCache>
                <c:ptCount val="1"/>
                <c:pt idx="0">
                  <c:v>Я стараюсь реже выходить из дома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2806211723534815E-3"/>
                  <c:y val="-4.370443277923691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7F0-4A0B-8940-BDF40A37F9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Sheet1!$N$14:$R$14</c:f>
              <c:strCache>
                <c:ptCount val="5"/>
                <c:pt idx="0">
                  <c:v>ПИД</c:v>
                </c:pt>
                <c:pt idx="1">
                  <c:v>Онкология</c:v>
                </c:pt>
                <c:pt idx="2">
                  <c:v>ХБП</c:v>
                </c:pt>
                <c:pt idx="3">
                  <c:v>Аутоиммунные заболевания</c:v>
                </c:pt>
                <c:pt idx="4">
                  <c:v>ИВРЗ</c:v>
                </c:pt>
              </c:strCache>
            </c:strRef>
          </c:cat>
          <c:val>
            <c:numRef>
              <c:f>Sheet1!$N$15:$R$15</c:f>
              <c:numCache>
                <c:formatCode>0.0%</c:formatCode>
                <c:ptCount val="5"/>
                <c:pt idx="0">
                  <c:v>0.59599999999999997</c:v>
                </c:pt>
                <c:pt idx="1">
                  <c:v>0.4180000000000002</c:v>
                </c:pt>
                <c:pt idx="2">
                  <c:v>0.4</c:v>
                </c:pt>
                <c:pt idx="3">
                  <c:v>0.39300000000000035</c:v>
                </c:pt>
                <c:pt idx="4">
                  <c:v>0.42600000000000027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1C-4ECA-9DFD-EA2DC5D312B0}"/>
            </c:ext>
          </c:extLst>
        </c:ser>
        <c:ser>
          <c:idx val="1"/>
          <c:order val="1"/>
          <c:tx>
            <c:strRef>
              <c:f>Sheet1!$M$16</c:f>
              <c:strCache>
                <c:ptCount val="1"/>
                <c:pt idx="0">
                  <c:v>Я ношу маску и/или использую другие меры предосторожности</c:v>
                </c:pt>
              </c:strCache>
            </c:strRef>
          </c:tx>
          <c:spPr>
            <a:solidFill>
              <a:srgbClr val="A66ED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Sheet1!$N$14:$R$14</c:f>
              <c:strCache>
                <c:ptCount val="5"/>
                <c:pt idx="0">
                  <c:v>ПИД</c:v>
                </c:pt>
                <c:pt idx="1">
                  <c:v>Онкология</c:v>
                </c:pt>
                <c:pt idx="2">
                  <c:v>ХБП</c:v>
                </c:pt>
                <c:pt idx="3">
                  <c:v>Аутоиммунные заболевания</c:v>
                </c:pt>
                <c:pt idx="4">
                  <c:v>ИВРЗ</c:v>
                </c:pt>
              </c:strCache>
            </c:strRef>
          </c:cat>
          <c:val>
            <c:numRef>
              <c:f>Sheet1!$N$16:$R$16</c:f>
              <c:numCache>
                <c:formatCode>0.0%</c:formatCode>
                <c:ptCount val="5"/>
                <c:pt idx="0">
                  <c:v>0.80700000000000005</c:v>
                </c:pt>
                <c:pt idx="1">
                  <c:v>0.64800000000000046</c:v>
                </c:pt>
                <c:pt idx="2">
                  <c:v>0.68300000000000005</c:v>
                </c:pt>
                <c:pt idx="3">
                  <c:v>0.52600000000000002</c:v>
                </c:pt>
                <c:pt idx="4">
                  <c:v>0.70700000000000041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1C-4ECA-9DFD-EA2DC5D312B0}"/>
            </c:ext>
          </c:extLst>
        </c:ser>
        <c:ser>
          <c:idx val="2"/>
          <c:order val="2"/>
          <c:tx>
            <c:strRef>
              <c:f>Sheet1!$M$17</c:f>
              <c:strCache>
                <c:ptCount val="1"/>
                <c:pt idx="0">
                  <c:v>Не принимаю никаких мер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FD7-4449-943C-2633A94A93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Sheet1!$N$14:$R$14</c:f>
              <c:strCache>
                <c:ptCount val="5"/>
                <c:pt idx="0">
                  <c:v>ПИД</c:v>
                </c:pt>
                <c:pt idx="1">
                  <c:v>Онкология</c:v>
                </c:pt>
                <c:pt idx="2">
                  <c:v>ХБП</c:v>
                </c:pt>
                <c:pt idx="3">
                  <c:v>Аутоиммунные заболевания</c:v>
                </c:pt>
                <c:pt idx="4">
                  <c:v>ИВРЗ</c:v>
                </c:pt>
              </c:strCache>
            </c:strRef>
          </c:cat>
          <c:val>
            <c:numRef>
              <c:f>Sheet1!$N$17:$R$17</c:f>
              <c:numCache>
                <c:formatCode>0.0%</c:formatCode>
                <c:ptCount val="5"/>
                <c:pt idx="0">
                  <c:v>0</c:v>
                </c:pt>
                <c:pt idx="1">
                  <c:v>0.16400000000000001</c:v>
                </c:pt>
                <c:pt idx="2">
                  <c:v>6.7000000000000004E-2</c:v>
                </c:pt>
                <c:pt idx="3">
                  <c:v>0.23700000000000004</c:v>
                </c:pt>
                <c:pt idx="4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1C-4ECA-9DFD-EA2DC5D312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33537792"/>
        <c:axId val="133539328"/>
      </c:barChart>
      <c:catAx>
        <c:axId val="1335377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rgbClr val="86868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33539328"/>
        <c:crosses val="autoZero"/>
        <c:auto val="1"/>
        <c:lblAlgn val="ctr"/>
        <c:lblOffset val="100"/>
        <c:noMultiLvlLbl val="0"/>
      </c:catAx>
      <c:valAx>
        <c:axId val="13353932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133537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415919708149738"/>
          <c:y val="0.77893237155215567"/>
          <c:w val="0.78153303950213759"/>
          <c:h val="0.220313776830828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554383423396398"/>
          <c:y val="7.4975794452567023E-4"/>
          <c:w val="0.80246355678970049"/>
          <c:h val="0.7519547335688028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'Иммунопрофилактика 2024_Астразенека\[Таб и диагр по профилям_9.xlsx]Sheet1'!$M$21</c:f>
              <c:strCache>
                <c:ptCount val="1"/>
                <c:pt idx="0">
                  <c:v>Реже выхожу из дома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2806211723534971E-3"/>
                  <c:y val="-4.370443277923697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CDD-42D1-8A9E-0BF7682E5C4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'Иммунопрофилактика 2024_Астразенека\[Таб и диагр по профилям_9.xlsx]Sheet1'!$N$12:$P$12</c:f>
              <c:strCache>
                <c:ptCount val="3"/>
                <c:pt idx="0">
                  <c:v>Covid-19 не было</c:v>
                </c:pt>
                <c:pt idx="1">
                  <c:v>Covid-19 по домашнему тесту</c:v>
                </c:pt>
                <c:pt idx="2">
                  <c:v>Covid-19 официально</c:v>
                </c:pt>
              </c:strCache>
            </c:strRef>
          </c:cat>
          <c:val>
            <c:numRef>
              <c:f>'Иммунопрофилактика 2024_Астразенека\[Таб и диагр по профилям_9.xlsx]Sheet1'!$N$21:$P$21</c:f>
              <c:numCache>
                <c:formatCode>0.0%</c:formatCode>
                <c:ptCount val="3"/>
                <c:pt idx="0">
                  <c:v>0.39500000000000013</c:v>
                </c:pt>
                <c:pt idx="1">
                  <c:v>0.505</c:v>
                </c:pt>
                <c:pt idx="2">
                  <c:v>0.49600000000000011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DD-42D1-8A9E-0BF7682E5C4E}"/>
            </c:ext>
          </c:extLst>
        </c:ser>
        <c:ser>
          <c:idx val="1"/>
          <c:order val="1"/>
          <c:tx>
            <c:strRef>
              <c:f>'Иммунопрофилактика 2024_Астразенека\[Таб и диагр по профилям_9.xlsx]Sheet1'!$M$22</c:f>
              <c:strCache>
                <c:ptCount val="1"/>
                <c:pt idx="0">
                  <c:v>Ношу маску и др.</c:v>
                </c:pt>
              </c:strCache>
            </c:strRef>
          </c:tx>
          <c:spPr>
            <a:solidFill>
              <a:srgbClr val="A66ED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'Иммунопрофилактика 2024_Астразенека\[Таб и диагр по профилям_9.xlsx]Sheet1'!$N$12:$P$12</c:f>
              <c:strCache>
                <c:ptCount val="3"/>
                <c:pt idx="0">
                  <c:v>Covid-19 не было</c:v>
                </c:pt>
                <c:pt idx="1">
                  <c:v>Covid-19 по домашнему тесту</c:v>
                </c:pt>
                <c:pt idx="2">
                  <c:v>Covid-19 официально</c:v>
                </c:pt>
              </c:strCache>
            </c:strRef>
          </c:cat>
          <c:val>
            <c:numRef>
              <c:f>'Иммунопрофилактика 2024_Астразенека\[Таб и диагр по профилям_9.xlsx]Sheet1'!$N$22:$P$22</c:f>
              <c:numCache>
                <c:formatCode>0.0%</c:formatCode>
                <c:ptCount val="3"/>
                <c:pt idx="0">
                  <c:v>0.68799999999999994</c:v>
                </c:pt>
                <c:pt idx="1">
                  <c:v>0.7200000000000002</c:v>
                </c:pt>
                <c:pt idx="2">
                  <c:v>0.69799999999999995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CDD-42D1-8A9E-0BF7682E5C4E}"/>
            </c:ext>
          </c:extLst>
        </c:ser>
        <c:ser>
          <c:idx val="2"/>
          <c:order val="2"/>
          <c:tx>
            <c:strRef>
              <c:f>'Иммунопрофилактика 2024_Астразенека\[Таб и диагр по профилям_9.xlsx]Sheet1'!$M$23</c:f>
              <c:strCache>
                <c:ptCount val="1"/>
                <c:pt idx="0">
                  <c:v>Не принимаю никаких мер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'Иммунопрофилактика 2024_Астразенека\[Таб и диагр по профилям_9.xlsx]Sheet1'!$N$12:$P$12</c:f>
              <c:strCache>
                <c:ptCount val="3"/>
                <c:pt idx="0">
                  <c:v>Covid-19 не было</c:v>
                </c:pt>
                <c:pt idx="1">
                  <c:v>Covid-19 по домашнему тесту</c:v>
                </c:pt>
                <c:pt idx="2">
                  <c:v>Covid-19 официально</c:v>
                </c:pt>
              </c:strCache>
            </c:strRef>
          </c:cat>
          <c:val>
            <c:numRef>
              <c:f>'Иммунопрофилактика 2024_Астразенека\[Таб и диагр по профилям_9.xlsx]Sheet1'!$N$23:$P$23</c:f>
              <c:numCache>
                <c:formatCode>0.0%</c:formatCode>
                <c:ptCount val="3"/>
                <c:pt idx="0">
                  <c:v>0.13500000000000001</c:v>
                </c:pt>
                <c:pt idx="1">
                  <c:v>2.5999999999999999E-2</c:v>
                </c:pt>
                <c:pt idx="2">
                  <c:v>6.3E-2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CDD-42D1-8A9E-0BF7682E5C4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33764608"/>
        <c:axId val="133766144"/>
      </c:barChart>
      <c:catAx>
        <c:axId val="1337646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rgbClr val="86868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33766144"/>
        <c:crosses val="autoZero"/>
        <c:auto val="1"/>
        <c:lblAlgn val="ctr"/>
        <c:lblOffset val="100"/>
        <c:noMultiLvlLbl val="0"/>
      </c:catAx>
      <c:valAx>
        <c:axId val="13376614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133764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632934725137645"/>
          <c:y val="0.76371533953039106"/>
          <c:w val="0.72633657222280268"/>
          <c:h val="0.231165819376262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326608742872655"/>
          <c:y val="3.249579757586489E-2"/>
          <c:w val="0.41563789709476012"/>
          <c:h val="0.9675041410962865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6CBB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Множественные!$B$58:$B$62</c:f>
              <c:strCache>
                <c:ptCount val="5"/>
                <c:pt idx="0">
                  <c:v>Вакцинация эффективна, но противопоказана людям с заболеваниями, подобными моему</c:v>
                </c:pt>
                <c:pt idx="1">
                  <c:v>Вакцинация – это эффективная мера профилактики вирусных инфекций для всех</c:v>
                </c:pt>
                <c:pt idx="2">
                  <c:v>Вакцинация – это необходимая мера для людей с заболеваниями, подобными моему </c:v>
                </c:pt>
                <c:pt idx="3">
                  <c:v>Вакцинация вредна для организма 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Множественные!$F$58:$F$62</c:f>
              <c:numCache>
                <c:formatCode>###0.0%</c:formatCode>
                <c:ptCount val="5"/>
                <c:pt idx="0">
                  <c:v>0.36660586296780939</c:v>
                </c:pt>
                <c:pt idx="1">
                  <c:v>0.31500448311349766</c:v>
                </c:pt>
                <c:pt idx="2">
                  <c:v>0.14620815574354931</c:v>
                </c:pt>
                <c:pt idx="3">
                  <c:v>0.13086935409382289</c:v>
                </c:pt>
                <c:pt idx="4">
                  <c:v>0.11657904959020383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8D-4D3F-AE9C-C4A973E6B9D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133711360"/>
        <c:axId val="133712896"/>
      </c:barChart>
      <c:catAx>
        <c:axId val="133711360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33712896"/>
        <c:crosses val="autoZero"/>
        <c:auto val="1"/>
        <c:lblAlgn val="ctr"/>
        <c:lblOffset val="100"/>
        <c:noMultiLvlLbl val="0"/>
      </c:catAx>
      <c:valAx>
        <c:axId val="133712896"/>
        <c:scaling>
          <c:orientation val="minMax"/>
        </c:scaling>
        <c:delete val="1"/>
        <c:axPos val="t"/>
        <c:numFmt formatCode="###0.0%" sourceLinked="1"/>
        <c:majorTickMark val="out"/>
        <c:minorTickMark val="none"/>
        <c:tickLblPos val="none"/>
        <c:crossAx val="133711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554376355129626"/>
          <c:y val="6.2222235287258502E-3"/>
          <c:w val="0.80848777356067902"/>
          <c:h val="0.7242502491534396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Sheet1!$M$60</c:f>
              <c:strCache>
                <c:ptCount val="1"/>
                <c:pt idx="0">
                  <c:v>Вакцинация – это эффективная мера профилактики вирусных инфекций для всех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2806211723534927E-3"/>
                  <c:y val="-4.370443277923696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7F0-4A0B-8940-BDF40A37F9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Sheet1!$N$59:$R$59</c:f>
              <c:strCache>
                <c:ptCount val="5"/>
                <c:pt idx="0">
                  <c:v>ПИД</c:v>
                </c:pt>
                <c:pt idx="1">
                  <c:v>Онкология</c:v>
                </c:pt>
                <c:pt idx="2">
                  <c:v>ХБП</c:v>
                </c:pt>
                <c:pt idx="3">
                  <c:v>Аутоиммунные заболевания</c:v>
                </c:pt>
                <c:pt idx="4">
                  <c:v>ИВРЗ</c:v>
                </c:pt>
              </c:strCache>
            </c:strRef>
          </c:cat>
          <c:val>
            <c:numRef>
              <c:f>Sheet1!$N$60:$R$60</c:f>
              <c:numCache>
                <c:formatCode>0.0%</c:formatCode>
                <c:ptCount val="5"/>
                <c:pt idx="0">
                  <c:v>0.42100000000000032</c:v>
                </c:pt>
                <c:pt idx="1">
                  <c:v>0.27300000000000002</c:v>
                </c:pt>
                <c:pt idx="2">
                  <c:v>0.42900000000000038</c:v>
                </c:pt>
                <c:pt idx="3">
                  <c:v>0.25</c:v>
                </c:pt>
                <c:pt idx="4">
                  <c:v>0.22500000000000001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1C-4ECA-9DFD-EA2DC5D312B0}"/>
            </c:ext>
          </c:extLst>
        </c:ser>
        <c:ser>
          <c:idx val="1"/>
          <c:order val="1"/>
          <c:tx>
            <c:strRef>
              <c:f>Sheet1!$M$61</c:f>
              <c:strCache>
                <c:ptCount val="1"/>
                <c:pt idx="0">
                  <c:v>Вакцинация – это необходимая мера для людей с заболеваниями, подобными моему </c:v>
                </c:pt>
              </c:strCache>
            </c:strRef>
          </c:tx>
          <c:spPr>
            <a:solidFill>
              <a:srgbClr val="A66ED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Sheet1!$N$59:$R$59</c:f>
              <c:strCache>
                <c:ptCount val="5"/>
                <c:pt idx="0">
                  <c:v>ПИД</c:v>
                </c:pt>
                <c:pt idx="1">
                  <c:v>Онкология</c:v>
                </c:pt>
                <c:pt idx="2">
                  <c:v>ХБП</c:v>
                </c:pt>
                <c:pt idx="3">
                  <c:v>Аутоиммунные заболевания</c:v>
                </c:pt>
                <c:pt idx="4">
                  <c:v>ИВРЗ</c:v>
                </c:pt>
              </c:strCache>
            </c:strRef>
          </c:cat>
          <c:val>
            <c:numRef>
              <c:f>Sheet1!$N$61:$R$61</c:f>
              <c:numCache>
                <c:formatCode>0.0%</c:formatCode>
                <c:ptCount val="5"/>
                <c:pt idx="0">
                  <c:v>0.21100000000000024</c:v>
                </c:pt>
                <c:pt idx="1">
                  <c:v>0.12100000000000002</c:v>
                </c:pt>
                <c:pt idx="2">
                  <c:v>0.19600000000000001</c:v>
                </c:pt>
                <c:pt idx="3">
                  <c:v>0.129</c:v>
                </c:pt>
                <c:pt idx="4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1C-4ECA-9DFD-EA2DC5D312B0}"/>
            </c:ext>
          </c:extLst>
        </c:ser>
        <c:ser>
          <c:idx val="2"/>
          <c:order val="2"/>
          <c:tx>
            <c:strRef>
              <c:f>Sheet1!$M$62</c:f>
              <c:strCache>
                <c:ptCount val="1"/>
                <c:pt idx="0">
                  <c:v>Вакцинация эффективна, но противопоказана людям с заболеваниями, подобными моему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Sheet1!$N$59:$R$59</c:f>
              <c:strCache>
                <c:ptCount val="5"/>
                <c:pt idx="0">
                  <c:v>ПИД</c:v>
                </c:pt>
                <c:pt idx="1">
                  <c:v>Онкология</c:v>
                </c:pt>
                <c:pt idx="2">
                  <c:v>ХБП</c:v>
                </c:pt>
                <c:pt idx="3">
                  <c:v>Аутоиммунные заболевания</c:v>
                </c:pt>
                <c:pt idx="4">
                  <c:v>ИВРЗ</c:v>
                </c:pt>
              </c:strCache>
            </c:strRef>
          </c:cat>
          <c:val>
            <c:numRef>
              <c:f>Sheet1!$N$62:$R$62</c:f>
              <c:numCache>
                <c:formatCode>0.0%</c:formatCode>
                <c:ptCount val="5"/>
                <c:pt idx="0">
                  <c:v>0.31600000000000072</c:v>
                </c:pt>
                <c:pt idx="1">
                  <c:v>0.34300000000000008</c:v>
                </c:pt>
                <c:pt idx="2">
                  <c:v>0.26800000000000002</c:v>
                </c:pt>
                <c:pt idx="3">
                  <c:v>0.40500000000000008</c:v>
                </c:pt>
                <c:pt idx="4">
                  <c:v>0.44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1C-4ECA-9DFD-EA2DC5D312B0}"/>
            </c:ext>
          </c:extLst>
        </c:ser>
        <c:ser>
          <c:idx val="3"/>
          <c:order val="3"/>
          <c:tx>
            <c:strRef>
              <c:f>Sheet1!$M$63</c:f>
              <c:strCache>
                <c:ptCount val="1"/>
                <c:pt idx="0">
                  <c:v>Вакцинация вредна для организма 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Sheet1!$N$59:$R$59</c:f>
              <c:strCache>
                <c:ptCount val="5"/>
                <c:pt idx="0">
                  <c:v>ПИД</c:v>
                </c:pt>
                <c:pt idx="1">
                  <c:v>Онкология</c:v>
                </c:pt>
                <c:pt idx="2">
                  <c:v>ХБП</c:v>
                </c:pt>
                <c:pt idx="3">
                  <c:v>Аутоиммунные заболевания</c:v>
                </c:pt>
                <c:pt idx="4">
                  <c:v>ИВРЗ</c:v>
                </c:pt>
              </c:strCache>
            </c:strRef>
          </c:cat>
          <c:val>
            <c:numRef>
              <c:f>Sheet1!$N$63:$R$63</c:f>
              <c:numCache>
                <c:formatCode>0.0%</c:formatCode>
                <c:ptCount val="5"/>
                <c:pt idx="0">
                  <c:v>8.8000000000000064E-2</c:v>
                </c:pt>
                <c:pt idx="1">
                  <c:v>0.17200000000000001</c:v>
                </c:pt>
                <c:pt idx="2">
                  <c:v>8.9000000000000065E-2</c:v>
                </c:pt>
                <c:pt idx="3">
                  <c:v>0.16400000000000001</c:v>
                </c:pt>
                <c:pt idx="4">
                  <c:v>0.15600000000000036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EE3-4C20-A028-8FB04E8610FF}"/>
            </c:ext>
          </c:extLst>
        </c:ser>
        <c:ser>
          <c:idx val="4"/>
          <c:order val="4"/>
          <c:tx>
            <c:strRef>
              <c:f>Sheet1!$M$64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solidFill>
              <a:srgbClr val="4F81BD">
                <a:lumMod val="60000"/>
                <a:lumOff val="40000"/>
              </a:srgb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Sheet1!$N$59:$R$59</c:f>
              <c:strCache>
                <c:ptCount val="5"/>
                <c:pt idx="0">
                  <c:v>ПИД</c:v>
                </c:pt>
                <c:pt idx="1">
                  <c:v>Онкология</c:v>
                </c:pt>
                <c:pt idx="2">
                  <c:v>ХБП</c:v>
                </c:pt>
                <c:pt idx="3">
                  <c:v>Аутоиммунные заболевания</c:v>
                </c:pt>
                <c:pt idx="4">
                  <c:v>ИВРЗ</c:v>
                </c:pt>
              </c:strCache>
            </c:strRef>
          </c:cat>
          <c:val>
            <c:numRef>
              <c:f>Sheet1!$N$64:$R$64</c:f>
              <c:numCache>
                <c:formatCode>0.0%</c:formatCode>
                <c:ptCount val="5"/>
                <c:pt idx="0">
                  <c:v>7.0000000000000021E-2</c:v>
                </c:pt>
                <c:pt idx="1">
                  <c:v>0.14100000000000001</c:v>
                </c:pt>
                <c:pt idx="2">
                  <c:v>8.9000000000000065E-2</c:v>
                </c:pt>
                <c:pt idx="3">
                  <c:v>0.129</c:v>
                </c:pt>
                <c:pt idx="4">
                  <c:v>0.111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EE3-4C20-A028-8FB04E8610F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33862912"/>
        <c:axId val="133864448"/>
      </c:barChart>
      <c:catAx>
        <c:axId val="1338629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rgbClr val="86868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33864448"/>
        <c:crosses val="autoZero"/>
        <c:auto val="1"/>
        <c:lblAlgn val="ctr"/>
        <c:lblOffset val="100"/>
        <c:noMultiLvlLbl val="0"/>
      </c:catAx>
      <c:valAx>
        <c:axId val="13386444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133862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489450329500179"/>
          <c:y val="0.74765408876970463"/>
          <c:w val="0.87268717309616872"/>
          <c:h val="0.24722735207846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9961197805620902E-2"/>
          <c:y val="8.1300750872718389E-2"/>
          <c:w val="0.44475265834489142"/>
          <c:h val="0.86901535682023501"/>
        </c:manualLayout>
      </c:layout>
      <c:doughnutChart>
        <c:varyColors val="1"/>
        <c:ser>
          <c:idx val="0"/>
          <c:order val="0"/>
          <c:spPr>
            <a:solidFill>
              <a:srgbClr val="E51820"/>
            </a:solidFill>
          </c:spPr>
          <c:dPt>
            <c:idx val="0"/>
            <c:bubble3D val="0"/>
            <c:spPr>
              <a:solidFill>
                <a:srgbClr val="006CB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6D0-426F-BD85-AAEA31C8112B}"/>
              </c:ext>
            </c:extLst>
          </c:dPt>
          <c:dPt>
            <c:idx val="1"/>
            <c:bubble3D val="0"/>
            <c:explosion val="1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6D0-426F-BD85-AAEA31C8112B}"/>
              </c:ext>
            </c:extLst>
          </c:dPt>
          <c:dPt>
            <c:idx val="2"/>
            <c:bubble3D val="0"/>
            <c:spPr>
              <a:solidFill>
                <a:srgbClr val="A66ED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6D0-426F-BD85-AAEA31C8112B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86D0-426F-BD85-AAEA31C8112B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6D0-426F-BD85-AAEA31C8112B}"/>
              </c:ext>
            </c:extLst>
          </c:dPt>
          <c:dPt>
            <c:idx val="5"/>
            <c:bubble3D val="0"/>
            <c:spPr>
              <a:solidFill>
                <a:srgbClr val="BD0000"/>
              </a:solidFill>
            </c:spPr>
            <c:extLst>
              <c:ext xmlns:c16="http://schemas.microsoft.com/office/drawing/2014/chart" uri="{C3380CC4-5D6E-409C-BE32-E72D297353CC}">
                <c16:uniqueId val="{00000005-E263-43CC-9AD7-1B6A056D6DF0}"/>
              </c:ext>
            </c:extLst>
          </c:dPt>
          <c:dLbls>
            <c:dLbl>
              <c:idx val="0"/>
              <c:layout>
                <c:manualLayout>
                  <c:x val="7.5035185819163734E-3"/>
                  <c:y val="-8.903192080243122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D0-426F-BD85-AAEA31C8112B}"/>
                </c:ext>
              </c:extLst>
            </c:dLbl>
            <c:dLbl>
              <c:idx val="1"/>
              <c:layout>
                <c:manualLayout>
                  <c:x val="6.4371256477555691E-2"/>
                  <c:y val="-5.977899372747900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6D0-426F-BD85-AAEA31C8112B}"/>
                </c:ext>
              </c:extLst>
            </c:dLbl>
            <c:dLbl>
              <c:idx val="4"/>
              <c:layout>
                <c:manualLayout>
                  <c:x val="3.9986774845577481E-3"/>
                  <c:y val="-5.54638436880398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6D0-426F-BD85-AAEA31C8112B}"/>
                </c:ext>
              </c:extLst>
            </c:dLbl>
            <c:dLbl>
              <c:idx val="5"/>
              <c:layout>
                <c:manualLayout>
                  <c:x val="9.7087378640776708E-3"/>
                  <c:y val="-6.1813600768690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263-43CC-9AD7-1B6A056D6D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Простые!$C$60:$C$64</c:f>
              <c:strCache>
                <c:ptCount val="5"/>
                <c:pt idx="0">
                  <c:v>Ежегодно перед сезоном гриппа</c:v>
                </c:pt>
                <c:pt idx="1">
                  <c:v>Перед госпитализацией / началом курса лечения по основному заболеванию</c:v>
                </c:pt>
                <c:pt idx="2">
                  <c:v>Вакцинируюсь от случая к случаю</c:v>
                </c:pt>
                <c:pt idx="3">
                  <c:v>Не прохожу вакцинацию</c:v>
                </c:pt>
                <c:pt idx="4">
                  <c:v>Другое</c:v>
                </c:pt>
              </c:strCache>
            </c:strRef>
          </c:cat>
          <c:val>
            <c:numRef>
              <c:f>Простые!$G$60:$G$64</c:f>
              <c:numCache>
                <c:formatCode>0.0%</c:formatCode>
                <c:ptCount val="5"/>
                <c:pt idx="0">
                  <c:v>0.191</c:v>
                </c:pt>
                <c:pt idx="1">
                  <c:v>1.7000000000000001E-2</c:v>
                </c:pt>
                <c:pt idx="2">
                  <c:v>0.18200000000000024</c:v>
                </c:pt>
                <c:pt idx="3">
                  <c:v>0.56499999999999995</c:v>
                </c:pt>
                <c:pt idx="4">
                  <c:v>4.3999999999999997E-2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D0-426F-BD85-AAEA31C811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9720405141664986"/>
          <c:y val="9.7318824730242226E-2"/>
          <c:w val="0.50279594858335064"/>
          <c:h val="0.853499198016914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zero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290105505919189"/>
          <c:y val="5.2967823466511132E-2"/>
          <c:w val="0.86261504858659166"/>
          <c:h val="0.3446817865715503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Простые!$C$79</c:f>
              <c:strCache>
                <c:ptCount val="1"/>
                <c:pt idx="0">
                  <c:v>Я не прививался от COVID-19 из-за моих личных предпочтений</c:v>
                </c:pt>
              </c:strCache>
            </c:strRef>
          </c:tx>
          <c:spPr>
            <a:solidFill>
              <a:srgbClr val="006CBB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3076250791201287E-3"/>
                  <c:y val="-3.436727616536420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9D5-47A8-AC46-6C4FBB4DEB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Простые!$G$78:$H$78</c:f>
              <c:strCache>
                <c:ptCount val="2"/>
                <c:pt idx="0">
                  <c:v>2024 год</c:v>
                </c:pt>
                <c:pt idx="1">
                  <c:v>2023 год</c:v>
                </c:pt>
              </c:strCache>
            </c:strRef>
          </c:cat>
          <c:val>
            <c:numRef>
              <c:f>Простые!$G$79:$H$79</c:f>
              <c:numCache>
                <c:formatCode>0.0%</c:formatCode>
                <c:ptCount val="2"/>
                <c:pt idx="0">
                  <c:v>0.20200000000000001</c:v>
                </c:pt>
                <c:pt idx="1">
                  <c:v>0.23100000000000001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D5-47A8-AC46-6C4FBB4DEBF3}"/>
            </c:ext>
          </c:extLst>
        </c:ser>
        <c:ser>
          <c:idx val="1"/>
          <c:order val="1"/>
          <c:tx>
            <c:strRef>
              <c:f>Простые!$C$80</c:f>
              <c:strCache>
                <c:ptCount val="1"/>
                <c:pt idx="0">
                  <c:v>Я не прививался от COVID-19, потому что так посоветовал врач</c:v>
                </c:pt>
              </c:strCache>
            </c:strRef>
          </c:tx>
          <c:spPr>
            <a:solidFill>
              <a:srgbClr val="4F81BD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Простые!$G$78:$H$78</c:f>
              <c:strCache>
                <c:ptCount val="2"/>
                <c:pt idx="0">
                  <c:v>2024 год</c:v>
                </c:pt>
                <c:pt idx="1">
                  <c:v>2023 год</c:v>
                </c:pt>
              </c:strCache>
            </c:strRef>
          </c:cat>
          <c:val>
            <c:numRef>
              <c:f>Простые!$G$80:$H$80</c:f>
              <c:numCache>
                <c:formatCode>0.0%</c:formatCode>
                <c:ptCount val="2"/>
                <c:pt idx="0">
                  <c:v>0.13400000000000001</c:v>
                </c:pt>
                <c:pt idx="1">
                  <c:v>0.14200000000000004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9D5-47A8-AC46-6C4FBB4DEBF3}"/>
            </c:ext>
          </c:extLst>
        </c:ser>
        <c:ser>
          <c:idx val="2"/>
          <c:order val="2"/>
          <c:tx>
            <c:strRef>
              <c:f>Простые!$C$81</c:f>
              <c:strCache>
                <c:ptCount val="1"/>
                <c:pt idx="0">
                  <c:v>Не прививался, потому что переболел COVID-19</c:v>
                </c:pt>
              </c:strCache>
            </c:strRef>
          </c:tx>
          <c:spPr>
            <a:solidFill>
              <a:srgbClr val="8064A2">
                <a:lumMod val="60000"/>
                <a:lumOff val="40000"/>
              </a:srgb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Простые!$G$78:$H$78</c:f>
              <c:strCache>
                <c:ptCount val="2"/>
                <c:pt idx="0">
                  <c:v>2024 год</c:v>
                </c:pt>
                <c:pt idx="1">
                  <c:v>2023 год</c:v>
                </c:pt>
              </c:strCache>
            </c:strRef>
          </c:cat>
          <c:val>
            <c:numRef>
              <c:f>Простые!$G$81:$H$81</c:f>
              <c:numCache>
                <c:formatCode>0.0%</c:formatCode>
                <c:ptCount val="2"/>
                <c:pt idx="0">
                  <c:v>0.16</c:v>
                </c:pt>
                <c:pt idx="1">
                  <c:v>0.15800000000000008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9D5-47A8-AC46-6C4FBB4DEBF3}"/>
            </c:ext>
          </c:extLst>
        </c:ser>
        <c:ser>
          <c:idx val="3"/>
          <c:order val="3"/>
          <c:tx>
            <c:strRef>
              <c:f>Простые!$C$82</c:f>
              <c:strCache>
                <c:ptCount val="1"/>
                <c:pt idx="0">
                  <c:v>Вакцинирован, одна доза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Простые!$G$78:$H$78</c:f>
              <c:strCache>
                <c:ptCount val="2"/>
                <c:pt idx="0">
                  <c:v>2024 год</c:v>
                </c:pt>
                <c:pt idx="1">
                  <c:v>2023 год</c:v>
                </c:pt>
              </c:strCache>
            </c:strRef>
          </c:cat>
          <c:val>
            <c:numRef>
              <c:f>Простые!$G$82:$H$82</c:f>
              <c:numCache>
                <c:formatCode>0.0%</c:formatCode>
                <c:ptCount val="2"/>
                <c:pt idx="0">
                  <c:v>8.800000000000005E-2</c:v>
                </c:pt>
                <c:pt idx="1">
                  <c:v>0.10500000000000002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9D5-47A8-AC46-6C4FBB4DEBF3}"/>
            </c:ext>
          </c:extLst>
        </c:ser>
        <c:ser>
          <c:idx val="4"/>
          <c:order val="4"/>
          <c:tx>
            <c:strRef>
              <c:f>Простые!$C$83</c:f>
              <c:strCache>
                <c:ptCount val="1"/>
                <c:pt idx="0">
                  <c:v>Вакцинирован, две дозы</c:v>
                </c:pt>
              </c:strCache>
            </c:strRef>
          </c:tx>
          <c:spPr>
            <a:solidFill>
              <a:srgbClr val="A66ED4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Простые!$G$78:$H$78</c:f>
              <c:strCache>
                <c:ptCount val="2"/>
                <c:pt idx="0">
                  <c:v>2024 год</c:v>
                </c:pt>
                <c:pt idx="1">
                  <c:v>2023 год</c:v>
                </c:pt>
              </c:strCache>
            </c:strRef>
          </c:cat>
          <c:val>
            <c:numRef>
              <c:f>Простые!$G$83:$H$83</c:f>
              <c:numCache>
                <c:formatCode>0.0%</c:formatCode>
                <c:ptCount val="2"/>
                <c:pt idx="0">
                  <c:v>0.17100000000000001</c:v>
                </c:pt>
                <c:pt idx="1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9D5-47A8-AC46-6C4FBB4DEBF3}"/>
            </c:ext>
          </c:extLst>
        </c:ser>
        <c:ser>
          <c:idx val="5"/>
          <c:order val="5"/>
          <c:tx>
            <c:strRef>
              <c:f>Простые!$C$84</c:f>
              <c:strCache>
                <c:ptCount val="1"/>
                <c:pt idx="0">
                  <c:v>Вакцинирован, две дозы плюс одна ревакцинация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Простые!$G$78:$H$78</c:f>
              <c:strCache>
                <c:ptCount val="2"/>
                <c:pt idx="0">
                  <c:v>2024 год</c:v>
                </c:pt>
                <c:pt idx="1">
                  <c:v>2023 год</c:v>
                </c:pt>
              </c:strCache>
            </c:strRef>
          </c:cat>
          <c:val>
            <c:numRef>
              <c:f>Простые!$G$84:$H$84</c:f>
              <c:numCache>
                <c:formatCode>0.0%</c:formatCode>
                <c:ptCount val="2"/>
                <c:pt idx="0">
                  <c:v>0.112</c:v>
                </c:pt>
                <c:pt idx="1">
                  <c:v>6.3E-2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9D5-47A8-AC46-6C4FBB4DEBF3}"/>
            </c:ext>
          </c:extLst>
        </c:ser>
        <c:ser>
          <c:idx val="6"/>
          <c:order val="6"/>
          <c:tx>
            <c:strRef>
              <c:f>Простые!$C$85</c:f>
              <c:strCache>
                <c:ptCount val="1"/>
                <c:pt idx="0">
                  <c:v>Вакцинирован, две дозы плюс две и больше ревакцинаций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Простые!$G$78:$H$78</c:f>
              <c:strCache>
                <c:ptCount val="2"/>
                <c:pt idx="0">
                  <c:v>2024 год</c:v>
                </c:pt>
                <c:pt idx="1">
                  <c:v>2023 год</c:v>
                </c:pt>
              </c:strCache>
            </c:strRef>
          </c:cat>
          <c:val>
            <c:numRef>
              <c:f>Простые!$G$85:$H$85</c:f>
              <c:numCache>
                <c:formatCode>0.0%</c:formatCode>
                <c:ptCount val="2"/>
                <c:pt idx="0">
                  <c:v>4.0000000000000022E-2</c:v>
                </c:pt>
                <c:pt idx="1">
                  <c:v>6.3E-2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9D5-47A8-AC46-6C4FBB4DEBF3}"/>
            </c:ext>
          </c:extLst>
        </c:ser>
        <c:ser>
          <c:idx val="7"/>
          <c:order val="7"/>
          <c:tx>
            <c:strRef>
              <c:f>Простые!$C$86</c:f>
              <c:strCache>
                <c:ptCount val="1"/>
                <c:pt idx="0">
                  <c:v>Получал пассивную иммунизацию готовыми моноклональными антителами для профилактики COVID-19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-1.55573928603436E-3"/>
                  <c:y val="-8.2325475081380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9D5-47A8-AC46-6C4FBB4DEBF3}"/>
                </c:ext>
              </c:extLst>
            </c:dLbl>
            <c:dLbl>
              <c:idx val="1"/>
              <c:layout>
                <c:manualLayout>
                  <c:x val="-1.5245020503497923E-3"/>
                  <c:y val="-8.79074349940492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9D5-47A8-AC46-6C4FBB4DEB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>
                    <a:solidFill>
                      <a:srgbClr val="FF0000"/>
                    </a:solidFill>
                    <a:latin typeface="+mn-lt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Простые!$G$78:$H$78</c:f>
              <c:strCache>
                <c:ptCount val="2"/>
                <c:pt idx="0">
                  <c:v>2024 год</c:v>
                </c:pt>
                <c:pt idx="1">
                  <c:v>2023 год</c:v>
                </c:pt>
              </c:strCache>
            </c:strRef>
          </c:cat>
          <c:val>
            <c:numRef>
              <c:f>Простые!$G$86:$H$86</c:f>
              <c:numCache>
                <c:formatCode>0.0%</c:formatCode>
                <c:ptCount val="2"/>
                <c:pt idx="0">
                  <c:v>2.3E-2</c:v>
                </c:pt>
                <c:pt idx="1">
                  <c:v>2.4E-2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79D5-47A8-AC46-6C4FBB4DEBF3}"/>
            </c:ext>
          </c:extLst>
        </c:ser>
        <c:ser>
          <c:idx val="8"/>
          <c:order val="8"/>
          <c:tx>
            <c:strRef>
              <c:f>Простые!$C$87</c:f>
              <c:strCache>
                <c:ptCount val="1"/>
                <c:pt idx="0">
                  <c:v>Затрудняюсь ответить</c:v>
                </c:pt>
              </c:strCache>
            </c:strRef>
          </c:tx>
          <c:spPr>
            <a:solidFill>
              <a:srgbClr val="043D8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Простые!$G$78:$H$78</c:f>
              <c:strCache>
                <c:ptCount val="2"/>
                <c:pt idx="0">
                  <c:v>2024 год</c:v>
                </c:pt>
                <c:pt idx="1">
                  <c:v>2023 год</c:v>
                </c:pt>
              </c:strCache>
            </c:strRef>
          </c:cat>
          <c:val>
            <c:numRef>
              <c:f>Простые!$G$87:$H$87</c:f>
              <c:numCache>
                <c:formatCode>General</c:formatCode>
                <c:ptCount val="2"/>
                <c:pt idx="0" formatCode="0.0%">
                  <c:v>3.9000000000000014E-2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9D5-47A8-AC46-6C4FBB4DEBF3}"/>
            </c:ext>
          </c:extLst>
        </c:ser>
        <c:ser>
          <c:idx val="9"/>
          <c:order val="9"/>
          <c:tx>
            <c:strRef>
              <c:f>Простые!$C$88</c:f>
              <c:strCache>
                <c:ptCount val="1"/>
                <c:pt idx="0">
                  <c:v>Другое</c:v>
                </c:pt>
              </c:strCache>
            </c:strRef>
          </c:tx>
          <c:spPr>
            <a:solidFill>
              <a:srgbClr val="F5CBE3"/>
            </a:solidFill>
          </c:spPr>
          <c:invertIfNegative val="0"/>
          <c:dLbls>
            <c:dLbl>
              <c:idx val="0"/>
              <c:layout>
                <c:manualLayout>
                  <c:x val="4.27578834847675E-3"/>
                  <c:y val="-7.9994203178590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9D5-47A8-AC46-6C4FBB4DEB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Простые!$G$78:$H$78</c:f>
              <c:strCache>
                <c:ptCount val="2"/>
                <c:pt idx="0">
                  <c:v>2024 год</c:v>
                </c:pt>
                <c:pt idx="1">
                  <c:v>2023 год</c:v>
                </c:pt>
              </c:strCache>
            </c:strRef>
          </c:cat>
          <c:val>
            <c:numRef>
              <c:f>Простые!$G$88:$H$88</c:f>
              <c:numCache>
                <c:formatCode>General</c:formatCode>
                <c:ptCount val="2"/>
                <c:pt idx="0" formatCode="0.0%">
                  <c:v>3.1000000000000014E-2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79D5-47A8-AC46-6C4FBB4DEBF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34006272"/>
        <c:axId val="134007808"/>
      </c:barChart>
      <c:catAx>
        <c:axId val="1340062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rgbClr val="86868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34007808"/>
        <c:crosses val="autoZero"/>
        <c:auto val="1"/>
        <c:lblAlgn val="ctr"/>
        <c:lblOffset val="100"/>
        <c:noMultiLvlLbl val="0"/>
      </c:catAx>
      <c:valAx>
        <c:axId val="13400780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134006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1346031639150343E-2"/>
          <c:y val="0.42287278192790051"/>
          <c:w val="0.91592722742901422"/>
          <c:h val="0.577127218072100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642135419347091"/>
          <c:y val="6.22198667474258E-3"/>
          <c:w val="0.87797196919012743"/>
          <c:h val="0.5264110464452812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Простые!$C$117</c:f>
              <c:strCache>
                <c:ptCount val="1"/>
                <c:pt idx="0">
                  <c:v>Сельский населенный пункт</c:v>
                </c:pt>
              </c:strCache>
            </c:strRef>
          </c:tx>
          <c:spPr>
            <a:solidFill>
              <a:srgbClr val="006CBB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6.8240650565085685E-3"/>
                  <c:y val="-4.45249653527829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48D-48E8-B7CC-9F1F065BEB5E}"/>
                </c:ext>
              </c:extLst>
            </c:dLbl>
            <c:dLbl>
              <c:idx val="1"/>
              <c:layout>
                <c:manualLayout>
                  <c:x val="1.3071895424836603E-2"/>
                  <c:y val="1.4504051857238195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8D-48E8-B7CC-9F1F065BEB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Простые!$F$116:$G$116</c:f>
              <c:strCache>
                <c:ptCount val="2"/>
                <c:pt idx="0">
                  <c:v>2024 год</c:v>
                </c:pt>
                <c:pt idx="1">
                  <c:v>2023 год</c:v>
                </c:pt>
              </c:strCache>
            </c:strRef>
          </c:cat>
          <c:val>
            <c:numRef>
              <c:f>Простые!$F$117:$G$117</c:f>
              <c:numCache>
                <c:formatCode>0.0%</c:formatCode>
                <c:ptCount val="2"/>
                <c:pt idx="0">
                  <c:v>0.11</c:v>
                </c:pt>
                <c:pt idx="1">
                  <c:v>3.6999999999999998E-2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8D-48E8-B7CC-9F1F065BEB5E}"/>
            </c:ext>
          </c:extLst>
        </c:ser>
        <c:ser>
          <c:idx val="1"/>
          <c:order val="1"/>
          <c:tx>
            <c:strRef>
              <c:f>Простые!$C$118</c:f>
              <c:strCache>
                <c:ptCount val="1"/>
                <c:pt idx="0">
                  <c:v>Районный центр или город до 250 тыс. нас.</c:v>
                </c:pt>
              </c:strCache>
            </c:strRef>
          </c:tx>
          <c:spPr>
            <a:solidFill>
              <a:srgbClr val="4F81BD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Простые!$F$116:$G$116</c:f>
              <c:strCache>
                <c:ptCount val="2"/>
                <c:pt idx="0">
                  <c:v>2024 год</c:v>
                </c:pt>
                <c:pt idx="1">
                  <c:v>2023 год</c:v>
                </c:pt>
              </c:strCache>
            </c:strRef>
          </c:cat>
          <c:val>
            <c:numRef>
              <c:f>Простые!$F$118:$G$118</c:f>
              <c:numCache>
                <c:formatCode>0.0%</c:formatCode>
                <c:ptCount val="2"/>
                <c:pt idx="0">
                  <c:v>0.1830000000000003</c:v>
                </c:pt>
                <c:pt idx="1">
                  <c:v>0.15600000000000033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48D-48E8-B7CC-9F1F065BEB5E}"/>
            </c:ext>
          </c:extLst>
        </c:ser>
        <c:ser>
          <c:idx val="2"/>
          <c:order val="2"/>
          <c:tx>
            <c:strRef>
              <c:f>Простые!$C$119</c:f>
              <c:strCache>
                <c:ptCount val="1"/>
                <c:pt idx="0">
                  <c:v>Город свыше 250 тыс. нас.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Простые!$F$116:$G$116</c:f>
              <c:strCache>
                <c:ptCount val="2"/>
                <c:pt idx="0">
                  <c:v>2024 год</c:v>
                </c:pt>
                <c:pt idx="1">
                  <c:v>2023 год</c:v>
                </c:pt>
              </c:strCache>
            </c:strRef>
          </c:cat>
          <c:val>
            <c:numRef>
              <c:f>Простые!$F$119:$G$119</c:f>
              <c:numCache>
                <c:formatCode>0.0%</c:formatCode>
                <c:ptCount val="2"/>
                <c:pt idx="0">
                  <c:v>0.255</c:v>
                </c:pt>
                <c:pt idx="1">
                  <c:v>0.26700000000000002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48D-48E8-B7CC-9F1F065BEB5E}"/>
            </c:ext>
          </c:extLst>
        </c:ser>
        <c:ser>
          <c:idx val="3"/>
          <c:order val="3"/>
          <c:tx>
            <c:strRef>
              <c:f>Простые!$C$120</c:f>
              <c:strCache>
                <c:ptCount val="1"/>
                <c:pt idx="0">
                  <c:v>Региональный центр</c:v>
                </c:pt>
              </c:strCache>
            </c:strRef>
          </c:tx>
          <c:spPr>
            <a:solidFill>
              <a:srgbClr val="A66ED4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Простые!$F$116:$G$116</c:f>
              <c:strCache>
                <c:ptCount val="2"/>
                <c:pt idx="0">
                  <c:v>2024 год</c:v>
                </c:pt>
                <c:pt idx="1">
                  <c:v>2023 год</c:v>
                </c:pt>
              </c:strCache>
            </c:strRef>
          </c:cat>
          <c:val>
            <c:numRef>
              <c:f>Простые!$F$120:$G$120</c:f>
              <c:numCache>
                <c:formatCode>0.0%</c:formatCode>
                <c:ptCount val="2"/>
                <c:pt idx="0">
                  <c:v>0.25700000000000001</c:v>
                </c:pt>
                <c:pt idx="1">
                  <c:v>0.2480000000000003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48D-48E8-B7CC-9F1F065BEB5E}"/>
            </c:ext>
          </c:extLst>
        </c:ser>
        <c:ser>
          <c:idx val="4"/>
          <c:order val="4"/>
          <c:tx>
            <c:strRef>
              <c:f>Простые!$C$121</c:f>
              <c:strCache>
                <c:ptCount val="1"/>
                <c:pt idx="0">
                  <c:v>Москва или Санкт-Петербург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Простые!$F$116:$G$116</c:f>
              <c:strCache>
                <c:ptCount val="2"/>
                <c:pt idx="0">
                  <c:v>2024 год</c:v>
                </c:pt>
                <c:pt idx="1">
                  <c:v>2023 год</c:v>
                </c:pt>
              </c:strCache>
            </c:strRef>
          </c:cat>
          <c:val>
            <c:numRef>
              <c:f>Простые!$F$121:$G$121</c:f>
              <c:numCache>
                <c:formatCode>0.0%</c:formatCode>
                <c:ptCount val="2"/>
                <c:pt idx="0">
                  <c:v>0.19500000000000001</c:v>
                </c:pt>
                <c:pt idx="1">
                  <c:v>0.29200000000000031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48D-48E8-B7CC-9F1F065BEB5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31306240"/>
        <c:axId val="131307776"/>
      </c:barChart>
      <c:catAx>
        <c:axId val="1313062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rgbClr val="86868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31307776"/>
        <c:crosses val="autoZero"/>
        <c:auto val="1"/>
        <c:lblAlgn val="ctr"/>
        <c:lblOffset val="100"/>
        <c:noMultiLvlLbl val="0"/>
      </c:catAx>
      <c:valAx>
        <c:axId val="13130777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131306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922409208652876"/>
          <c:y val="0.54179675910076452"/>
          <c:w val="0.81825828144031021"/>
          <c:h val="0.451602761611320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6977114712152741"/>
          <c:y val="2.263434754531967E-2"/>
          <c:w val="0.82030713291956425"/>
          <c:h val="0.8459617370928206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Простые!$C$107</c:f>
              <c:strCache>
                <c:ptCount val="1"/>
                <c:pt idx="0">
                  <c:v>Да, знаю</c:v>
                </c:pt>
              </c:strCache>
            </c:strRef>
          </c:tx>
          <c:spPr>
            <a:solidFill>
              <a:srgbClr val="006CBB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+mn-lt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Простые!$G$106:$H$106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Простые!$G$107:$H$107</c:f>
              <c:numCache>
                <c:formatCode>0.0%</c:formatCode>
                <c:ptCount val="2"/>
                <c:pt idx="0">
                  <c:v>0.43500000000000039</c:v>
                </c:pt>
                <c:pt idx="1">
                  <c:v>0.28100000000000008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D5-474E-B657-BBC92348B3F0}"/>
            </c:ext>
          </c:extLst>
        </c:ser>
        <c:ser>
          <c:idx val="1"/>
          <c:order val="1"/>
          <c:tx>
            <c:strRef>
              <c:f>Простые!$C$108</c:f>
              <c:strCache>
                <c:ptCount val="1"/>
                <c:pt idx="0">
                  <c:v>Нет, не знаю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>
                    <a:solidFill>
                      <a:schemeClr val="bg1"/>
                    </a:solidFill>
                    <a:latin typeface="+mn-lt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Простые!$G$106:$H$106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Простые!$G$108:$H$108</c:f>
              <c:numCache>
                <c:formatCode>0.0%</c:formatCode>
                <c:ptCount val="2"/>
                <c:pt idx="0">
                  <c:v>0.56499999999999995</c:v>
                </c:pt>
                <c:pt idx="1">
                  <c:v>0.71900000000000064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D5-474E-B657-BBC92348B3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35280128"/>
        <c:axId val="135281664"/>
      </c:barChart>
      <c:catAx>
        <c:axId val="13528012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0">
                <a:latin typeface="+mn-lt"/>
                <a:cs typeface="Arial" panose="020B0604020202020204" pitchFamily="34" charset="0"/>
              </a:defRPr>
            </a:pPr>
            <a:endParaRPr lang="ru-RU"/>
          </a:p>
        </c:txPr>
        <c:crossAx val="135281664"/>
        <c:crosses val="autoZero"/>
        <c:auto val="1"/>
        <c:lblAlgn val="ctr"/>
        <c:lblOffset val="100"/>
        <c:noMultiLvlLbl val="0"/>
      </c:catAx>
      <c:valAx>
        <c:axId val="135281664"/>
        <c:scaling>
          <c:orientation val="minMax"/>
          <c:max val="1"/>
        </c:scaling>
        <c:delete val="1"/>
        <c:axPos val="t"/>
        <c:numFmt formatCode="0.0%" sourceLinked="1"/>
        <c:majorTickMark val="out"/>
        <c:minorTickMark val="none"/>
        <c:tickLblPos val="none"/>
        <c:crossAx val="13528012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4.2714110485011933E-2"/>
          <c:y val="0.89632504457839746"/>
          <c:w val="0.9505162669931807"/>
          <c:h val="0.10367495542160705"/>
        </c:manualLayout>
      </c:layout>
      <c:overlay val="0"/>
      <c:txPr>
        <a:bodyPr/>
        <a:lstStyle/>
        <a:p>
          <a:pPr>
            <a:defRPr>
              <a:latin typeface="+mn-lt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554376355129601"/>
          <c:y val="4.0910746799948314E-2"/>
          <c:w val="0.7822319423183457"/>
          <c:h val="0.8100335639605394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Sheet1!$M$198</c:f>
              <c:strCache>
                <c:ptCount val="1"/>
                <c:pt idx="0">
                  <c:v>Да, знаю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2806211723534841E-3"/>
                  <c:y val="-4.370443277923692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7F0-4A0B-8940-BDF40A37F9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Sheet1!$N$197:$R$197</c:f>
              <c:strCache>
                <c:ptCount val="5"/>
                <c:pt idx="0">
                  <c:v>ПИД</c:v>
                </c:pt>
                <c:pt idx="1">
                  <c:v>Онкология</c:v>
                </c:pt>
                <c:pt idx="2">
                  <c:v>ХБП</c:v>
                </c:pt>
                <c:pt idx="3">
                  <c:v>Аутоиммунные заболевания</c:v>
                </c:pt>
                <c:pt idx="4">
                  <c:v>ИВРЗ</c:v>
                </c:pt>
              </c:strCache>
            </c:strRef>
          </c:cat>
          <c:val>
            <c:numRef>
              <c:f>Sheet1!$N$198:$R$198</c:f>
              <c:numCache>
                <c:formatCode>0.0%</c:formatCode>
                <c:ptCount val="5"/>
                <c:pt idx="0">
                  <c:v>0.42600000000000021</c:v>
                </c:pt>
                <c:pt idx="1">
                  <c:v>0.255</c:v>
                </c:pt>
                <c:pt idx="2">
                  <c:v>0.45600000000000002</c:v>
                </c:pt>
                <c:pt idx="3">
                  <c:v>0.24800000000000008</c:v>
                </c:pt>
                <c:pt idx="4">
                  <c:v>0.24900000000000008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1C-4ECA-9DFD-EA2DC5D312B0}"/>
            </c:ext>
          </c:extLst>
        </c:ser>
        <c:ser>
          <c:idx val="1"/>
          <c:order val="1"/>
          <c:tx>
            <c:strRef>
              <c:f>Sheet1!$M$199</c:f>
              <c:strCache>
                <c:ptCount val="1"/>
                <c:pt idx="0">
                  <c:v>Нет, не знаю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Sheet1!$N$197:$R$197</c:f>
              <c:strCache>
                <c:ptCount val="5"/>
                <c:pt idx="0">
                  <c:v>ПИД</c:v>
                </c:pt>
                <c:pt idx="1">
                  <c:v>Онкология</c:v>
                </c:pt>
                <c:pt idx="2">
                  <c:v>ХБП</c:v>
                </c:pt>
                <c:pt idx="3">
                  <c:v>Аутоиммунные заболевания</c:v>
                </c:pt>
                <c:pt idx="4">
                  <c:v>ИВРЗ</c:v>
                </c:pt>
              </c:strCache>
            </c:strRef>
          </c:cat>
          <c:val>
            <c:numRef>
              <c:f>Sheet1!$N$199:$R$199</c:f>
              <c:numCache>
                <c:formatCode>0.0%</c:formatCode>
                <c:ptCount val="5"/>
                <c:pt idx="0">
                  <c:v>0.57399999999999995</c:v>
                </c:pt>
                <c:pt idx="1">
                  <c:v>0.74500000000000033</c:v>
                </c:pt>
                <c:pt idx="2">
                  <c:v>0.54400000000000004</c:v>
                </c:pt>
                <c:pt idx="3">
                  <c:v>0.75200000000000033</c:v>
                </c:pt>
                <c:pt idx="4">
                  <c:v>0.75100000000000033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1C-4ECA-9DFD-EA2DC5D312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35206016"/>
        <c:axId val="135207552"/>
      </c:barChart>
      <c:catAx>
        <c:axId val="1352060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rgbClr val="86868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35207552"/>
        <c:crosses val="autoZero"/>
        <c:auto val="1"/>
        <c:lblAlgn val="ctr"/>
        <c:lblOffset val="100"/>
        <c:noMultiLvlLbl val="0"/>
      </c:catAx>
      <c:valAx>
        <c:axId val="13520755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135206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968951228363317"/>
          <c:y val="0.86670891625599056"/>
          <c:w val="0.82487058088799958"/>
          <c:h val="0.128172589317555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2.803081371394785E-2"/>
          <c:y val="0.10071826899999908"/>
          <c:w val="0.44475265834489142"/>
          <c:h val="0.86901535682023501"/>
        </c:manualLayout>
      </c:layout>
      <c:doughnutChart>
        <c:varyColors val="1"/>
        <c:ser>
          <c:idx val="0"/>
          <c:order val="0"/>
          <c:spPr>
            <a:solidFill>
              <a:srgbClr val="E51820"/>
            </a:solidFill>
          </c:spPr>
          <c:dPt>
            <c:idx val="0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6D0-426F-BD85-AAEA31C8112B}"/>
              </c:ext>
            </c:extLst>
          </c:dPt>
          <c:dPt>
            <c:idx val="1"/>
            <c:bubble3D val="0"/>
            <c:explosion val="1"/>
            <c:spPr>
              <a:solidFill>
                <a:srgbClr val="A66ED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6D0-426F-BD85-AAEA31C8112B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6D0-426F-BD85-AAEA31C8112B}"/>
              </c:ext>
            </c:extLst>
          </c:dPt>
          <c:dPt>
            <c:idx val="3"/>
            <c:bubble3D val="0"/>
            <c:spPr>
              <a:solidFill>
                <a:srgbClr val="9BC1E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86D0-426F-BD85-AAEA31C8112B}"/>
              </c:ext>
            </c:extLst>
          </c:dPt>
          <c:dPt>
            <c:idx val="4"/>
            <c:bubble3D val="0"/>
            <c:spPr>
              <a:solidFill>
                <a:srgbClr val="006CB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6D0-426F-BD85-AAEA31C8112B}"/>
              </c:ext>
            </c:extLst>
          </c:dPt>
          <c:dPt>
            <c:idx val="5"/>
            <c:bubble3D val="0"/>
            <c:spPr>
              <a:solidFill>
                <a:srgbClr val="BD0000"/>
              </a:solidFill>
            </c:spPr>
            <c:extLst>
              <c:ext xmlns:c16="http://schemas.microsoft.com/office/drawing/2014/chart" uri="{C3380CC4-5D6E-409C-BE32-E72D297353CC}">
                <c16:uniqueId val="{00000005-E263-43CC-9AD7-1B6A056D6DF0}"/>
              </c:ext>
            </c:extLst>
          </c:dPt>
          <c:dLbls>
            <c:dLbl>
              <c:idx val="0"/>
              <c:layout>
                <c:manualLayout>
                  <c:x val="7.5035185819163725E-3"/>
                  <c:y val="-8.9031920802431228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D0-426F-BD85-AAEA31C8112B}"/>
                </c:ext>
              </c:extLst>
            </c:dLbl>
            <c:dLbl>
              <c:idx val="5"/>
              <c:layout>
                <c:manualLayout>
                  <c:x val="9.7087378640776708E-3"/>
                  <c:y val="-6.1813600768690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263-43CC-9AD7-1B6A056D6DF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Простые!$C$115:$C$117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 задумывался над этим</c:v>
                </c:pt>
              </c:strCache>
            </c:strRef>
          </c:cat>
          <c:val>
            <c:numRef>
              <c:f>Простые!$G$115:$G$117</c:f>
              <c:numCache>
                <c:formatCode>0.0%</c:formatCode>
                <c:ptCount val="3"/>
                <c:pt idx="0">
                  <c:v>0.62600000000000089</c:v>
                </c:pt>
                <c:pt idx="1">
                  <c:v>0.10100000000000002</c:v>
                </c:pt>
                <c:pt idx="2">
                  <c:v>0.27200000000000002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D0-426F-BD85-AAEA31C8112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7503805701226182"/>
          <c:y val="0.30476235941972518"/>
          <c:w val="0.48314796390669174"/>
          <c:h val="0.435160504056746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zero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554376355129601"/>
          <c:y val="4.0910746799948314E-2"/>
          <c:w val="0.80023714881298791"/>
          <c:h val="0.8353862204211575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Sheet1!$M$209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2806211723534841E-3"/>
                  <c:y val="-4.370443277923692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7F0-4A0B-8940-BDF40A37F9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Sheet1!$N$208:$R$208</c:f>
              <c:strCache>
                <c:ptCount val="5"/>
                <c:pt idx="0">
                  <c:v>ПИД</c:v>
                </c:pt>
                <c:pt idx="1">
                  <c:v>Онкология</c:v>
                </c:pt>
                <c:pt idx="2">
                  <c:v>ХБП</c:v>
                </c:pt>
                <c:pt idx="3">
                  <c:v>Аутоиммунные заболевания</c:v>
                </c:pt>
                <c:pt idx="4">
                  <c:v>ИВРЗ</c:v>
                </c:pt>
              </c:strCache>
            </c:strRef>
          </c:cat>
          <c:val>
            <c:numRef>
              <c:f>Sheet1!$N$209:$R$209</c:f>
              <c:numCache>
                <c:formatCode>0.0%</c:formatCode>
                <c:ptCount val="5"/>
                <c:pt idx="0">
                  <c:v>0.72100000000000031</c:v>
                </c:pt>
                <c:pt idx="1">
                  <c:v>0.59799999999999998</c:v>
                </c:pt>
                <c:pt idx="2">
                  <c:v>0.66700000000000048</c:v>
                </c:pt>
                <c:pt idx="3">
                  <c:v>0.504</c:v>
                </c:pt>
                <c:pt idx="4">
                  <c:v>0.65900000000000036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1C-4ECA-9DFD-EA2DC5D312B0}"/>
            </c:ext>
          </c:extLst>
        </c:ser>
        <c:ser>
          <c:idx val="1"/>
          <c:order val="1"/>
          <c:tx>
            <c:strRef>
              <c:f>Sheet1!$M$210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Sheet1!$N$208:$R$208</c:f>
              <c:strCache>
                <c:ptCount val="5"/>
                <c:pt idx="0">
                  <c:v>ПИД</c:v>
                </c:pt>
                <c:pt idx="1">
                  <c:v>Онкология</c:v>
                </c:pt>
                <c:pt idx="2">
                  <c:v>ХБП</c:v>
                </c:pt>
                <c:pt idx="3">
                  <c:v>Аутоиммунные заболевания</c:v>
                </c:pt>
                <c:pt idx="4">
                  <c:v>ИВРЗ</c:v>
                </c:pt>
              </c:strCache>
            </c:strRef>
          </c:cat>
          <c:val>
            <c:numRef>
              <c:f>Sheet1!$N$210:$R$210</c:f>
              <c:numCache>
                <c:formatCode>0.0%</c:formatCode>
                <c:ptCount val="5"/>
                <c:pt idx="0">
                  <c:v>8.2000000000000003E-2</c:v>
                </c:pt>
                <c:pt idx="1">
                  <c:v>7.8000000000000014E-2</c:v>
                </c:pt>
                <c:pt idx="2">
                  <c:v>0.10500000000000002</c:v>
                </c:pt>
                <c:pt idx="3">
                  <c:v>0.15700000000000008</c:v>
                </c:pt>
                <c:pt idx="4">
                  <c:v>9.8000000000000059E-2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1C-4ECA-9DFD-EA2DC5D312B0}"/>
            </c:ext>
          </c:extLst>
        </c:ser>
        <c:ser>
          <c:idx val="2"/>
          <c:order val="2"/>
          <c:tx>
            <c:strRef>
              <c:f>Sheet1!$M$211</c:f>
              <c:strCache>
                <c:ptCount val="1"/>
                <c:pt idx="0">
                  <c:v>Не задумывался над этим</c:v>
                </c:pt>
              </c:strCache>
            </c:strRef>
          </c:tx>
          <c:spPr>
            <a:solidFill>
              <a:srgbClr val="4F81BD">
                <a:lumMod val="60000"/>
                <a:lumOff val="4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Sheet1!$N$208:$R$208</c:f>
              <c:strCache>
                <c:ptCount val="5"/>
                <c:pt idx="0">
                  <c:v>ПИД</c:v>
                </c:pt>
                <c:pt idx="1">
                  <c:v>Онкология</c:v>
                </c:pt>
                <c:pt idx="2">
                  <c:v>ХБП</c:v>
                </c:pt>
                <c:pt idx="3">
                  <c:v>Аутоиммунные заболевания</c:v>
                </c:pt>
                <c:pt idx="4">
                  <c:v>ИВРЗ</c:v>
                </c:pt>
              </c:strCache>
            </c:strRef>
          </c:cat>
          <c:val>
            <c:numRef>
              <c:f>Sheet1!$N$211:$R$211</c:f>
              <c:numCache>
                <c:formatCode>0.0%</c:formatCode>
                <c:ptCount val="5"/>
                <c:pt idx="0">
                  <c:v>0.19700000000000001</c:v>
                </c:pt>
                <c:pt idx="1">
                  <c:v>0.32400000000000018</c:v>
                </c:pt>
                <c:pt idx="2">
                  <c:v>0.22800000000000001</c:v>
                </c:pt>
                <c:pt idx="3">
                  <c:v>0.33900000000000025</c:v>
                </c:pt>
                <c:pt idx="4">
                  <c:v>0.24300000000000008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1C-4ECA-9DFD-EA2DC5D312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35458816"/>
        <c:axId val="135460352"/>
      </c:barChart>
      <c:catAx>
        <c:axId val="1354588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rgbClr val="86868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35460352"/>
        <c:crosses val="autoZero"/>
        <c:auto val="1"/>
        <c:lblAlgn val="ctr"/>
        <c:lblOffset val="100"/>
        <c:noMultiLvlLbl val="0"/>
      </c:catAx>
      <c:valAx>
        <c:axId val="13546035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135458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968951228363317"/>
          <c:y val="0.89185644967448985"/>
          <c:w val="0.82487058088799958"/>
          <c:h val="0.103025175203466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037559098244592"/>
          <c:y val="4.3763063029143888E-3"/>
          <c:w val="0.87962440901755456"/>
          <c:h val="0.47923189748340284"/>
        </c:manualLayout>
      </c:layout>
      <c:barChart>
        <c:barDir val="bar"/>
        <c:grouping val="percentStacked"/>
        <c:varyColors val="0"/>
        <c:ser>
          <c:idx val="2"/>
          <c:order val="0"/>
          <c:tx>
            <c:strRef>
              <c:f>Множественные!$F$5</c:f>
              <c:strCache>
                <c:ptCount val="1"/>
                <c:pt idx="0">
                  <c:v>Иммуновоспалительные ревматические заболевания</c:v>
                </c:pt>
              </c:strCache>
            </c:strRef>
          </c:tx>
          <c:spPr>
            <a:solidFill>
              <a:srgbClr val="006CBB"/>
            </a:solidFill>
            <a:effectLst>
              <a:outerShdw blurRad="50800" dist="50800" dir="5400000" algn="ctr" rotWithShape="0">
                <a:sysClr val="window" lastClr="FFFFFF">
                  <a:alpha val="0"/>
                </a:sys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Множественные!$G$4:$H$4</c:f>
              <c:strCache>
                <c:ptCount val="2"/>
                <c:pt idx="0">
                  <c:v>2024 год</c:v>
                </c:pt>
                <c:pt idx="1">
                  <c:v>2023 год</c:v>
                </c:pt>
              </c:strCache>
            </c:strRef>
          </c:cat>
          <c:val>
            <c:numRef>
              <c:f>Множественные!$G$5:$H$5</c:f>
              <c:numCache>
                <c:formatCode>###0.0%</c:formatCode>
                <c:ptCount val="2"/>
                <c:pt idx="0">
                  <c:v>0.50600000000000001</c:v>
                </c:pt>
                <c:pt idx="1">
                  <c:v>0.53900000000000003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A7-4E39-880E-D02C12139219}"/>
            </c:ext>
          </c:extLst>
        </c:ser>
        <c:ser>
          <c:idx val="0"/>
          <c:order val="1"/>
          <c:tx>
            <c:strRef>
              <c:f>Множественные!$F$6</c:f>
              <c:strCache>
                <c:ptCount val="1"/>
                <c:pt idx="0">
                  <c:v>Аутоиммунные заболевания</c:v>
                </c:pt>
              </c:strCache>
            </c:strRef>
          </c:tx>
          <c:spPr>
            <a:solidFill>
              <a:srgbClr val="4F81BD">
                <a:lumMod val="60000"/>
                <a:lumOff val="40000"/>
              </a:srgb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Множественные!$G$4:$H$4</c:f>
              <c:strCache>
                <c:ptCount val="2"/>
                <c:pt idx="0">
                  <c:v>2024 год</c:v>
                </c:pt>
                <c:pt idx="1">
                  <c:v>2023 год</c:v>
                </c:pt>
              </c:strCache>
            </c:strRef>
          </c:cat>
          <c:val>
            <c:numRef>
              <c:f>Множественные!$G$6:$H$6</c:f>
              <c:numCache>
                <c:formatCode>###0.0%</c:formatCode>
                <c:ptCount val="2"/>
                <c:pt idx="0">
                  <c:v>0.19600000000000001</c:v>
                </c:pt>
                <c:pt idx="1">
                  <c:v>0.28400000000000031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A7-4E39-880E-D02C12139219}"/>
            </c:ext>
          </c:extLst>
        </c:ser>
        <c:ser>
          <c:idx val="1"/>
          <c:order val="2"/>
          <c:tx>
            <c:strRef>
              <c:f>Множественные!$F$7</c:f>
              <c:strCache>
                <c:ptCount val="1"/>
                <c:pt idx="0">
                  <c:v>Хронические заболевания почек</c:v>
                </c:pt>
              </c:strCache>
            </c:strRef>
          </c:tx>
          <c:spPr>
            <a:solidFill>
              <a:srgbClr val="8064A2">
                <a:lumMod val="60000"/>
                <a:lumOff val="40000"/>
              </a:srgb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Множественные!$G$4:$H$4</c:f>
              <c:strCache>
                <c:ptCount val="2"/>
                <c:pt idx="0">
                  <c:v>2024 год</c:v>
                </c:pt>
                <c:pt idx="1">
                  <c:v>2023 год</c:v>
                </c:pt>
              </c:strCache>
            </c:strRef>
          </c:cat>
          <c:val>
            <c:numRef>
              <c:f>Множественные!$G$7:$H$7</c:f>
              <c:numCache>
                <c:formatCode>###0.0%</c:formatCode>
                <c:ptCount val="2"/>
                <c:pt idx="0">
                  <c:v>0.10400000000000002</c:v>
                </c:pt>
                <c:pt idx="1">
                  <c:v>0.13100000000000001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3A7-4E39-880E-D02C12139219}"/>
            </c:ext>
          </c:extLst>
        </c:ser>
        <c:ser>
          <c:idx val="4"/>
          <c:order val="4"/>
          <c:tx>
            <c:strRef>
              <c:f>Множественные!$F$9</c:f>
              <c:strCache>
                <c:ptCount val="1"/>
                <c:pt idx="0">
                  <c:v>Онкологические заболевания, кроме заболеваний крови</c:v>
                </c:pt>
              </c:strCache>
            </c:strRef>
          </c:tx>
          <c:spPr>
            <a:solidFill>
              <a:srgbClr val="A66ED4"/>
            </a:solidFill>
          </c:spPr>
          <c:invertIfNegative val="0"/>
          <c:dLbls>
            <c:dLbl>
              <c:idx val="1"/>
              <c:layout>
                <c:manualLayout>
                  <c:x val="4.27578834847675E-3"/>
                  <c:y val="-2.77008310249307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3A7-4E39-880E-D02C121392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Множественные!$G$4:$H$4</c:f>
              <c:strCache>
                <c:ptCount val="2"/>
                <c:pt idx="0">
                  <c:v>2024 год</c:v>
                </c:pt>
                <c:pt idx="1">
                  <c:v>2023 год</c:v>
                </c:pt>
              </c:strCache>
            </c:strRef>
          </c:cat>
          <c:val>
            <c:numRef>
              <c:f>Множественные!$G$9:$H$9</c:f>
              <c:numCache>
                <c:formatCode>###0.0%</c:formatCode>
                <c:ptCount val="2"/>
                <c:pt idx="0">
                  <c:v>0.12121212121212144</c:v>
                </c:pt>
                <c:pt idx="1">
                  <c:v>3.3000000000000002E-2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3A7-4E39-880E-D02C12139219}"/>
            </c:ext>
          </c:extLst>
        </c:ser>
        <c:ser>
          <c:idx val="5"/>
          <c:order val="5"/>
          <c:tx>
            <c:strRef>
              <c:f>Множественные!$F$10</c:f>
              <c:strCache>
                <c:ptCount val="1"/>
                <c:pt idx="0">
                  <c:v>Онкологические заболевания крови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2.1378941742383802E-3"/>
                  <c:y val="-2.2160664819944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3A7-4E39-880E-D02C12139219}"/>
                </c:ext>
              </c:extLst>
            </c:dLbl>
            <c:dLbl>
              <c:idx val="1"/>
              <c:layout>
                <c:manualLayout>
                  <c:x val="6.0423286212686958E-3"/>
                  <c:y val="3.3240997229916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3A7-4E39-880E-D02C121392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Множественные!$G$4:$H$4</c:f>
              <c:strCache>
                <c:ptCount val="2"/>
                <c:pt idx="0">
                  <c:v>2024 год</c:v>
                </c:pt>
                <c:pt idx="1">
                  <c:v>2023 год</c:v>
                </c:pt>
              </c:strCache>
            </c:strRef>
          </c:cat>
          <c:val>
            <c:numRef>
              <c:f>Множественные!$G$10:$H$10</c:f>
              <c:numCache>
                <c:formatCode>###0.0%</c:formatCode>
                <c:ptCount val="2"/>
                <c:pt idx="0">
                  <c:v>6.3492063492063502E-2</c:v>
                </c:pt>
                <c:pt idx="1">
                  <c:v>9.0000000000000024E-2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3A7-4E39-880E-D02C12139219}"/>
            </c:ext>
          </c:extLst>
        </c:ser>
        <c:ser>
          <c:idx val="6"/>
          <c:order val="6"/>
          <c:tx>
            <c:strRef>
              <c:f>Множественные!$F$11</c:f>
              <c:strCache>
                <c:ptCount val="1"/>
                <c:pt idx="0">
                  <c:v>ПИД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-2.3263780126137313E-3"/>
                  <c:y val="2.0066889632107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71-4CE7-B7A6-9F6E20C4F0F8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3A7-4E39-880E-D02C121392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Множественные!$G$4:$H$4</c:f>
              <c:strCache>
                <c:ptCount val="2"/>
                <c:pt idx="0">
                  <c:v>2024 год</c:v>
                </c:pt>
                <c:pt idx="1">
                  <c:v>2023 год</c:v>
                </c:pt>
              </c:strCache>
            </c:strRef>
          </c:cat>
          <c:val>
            <c:numRef>
              <c:f>Множественные!$G$11:$H$11</c:f>
              <c:numCache>
                <c:formatCode>###0.0%</c:formatCode>
                <c:ptCount val="2"/>
                <c:pt idx="0">
                  <c:v>8.8023088023088225E-2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E3A7-4E39-880E-D02C12139219}"/>
            </c:ext>
          </c:extLst>
        </c:ser>
        <c:ser>
          <c:idx val="7"/>
          <c:order val="7"/>
          <c:tx>
            <c:strRef>
              <c:f>Множественные!$F$12</c:f>
              <c:strCache>
                <c:ptCount val="1"/>
                <c:pt idx="0">
                  <c:v>Трансплантация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0"/>
              <c:layout>
                <c:manualLayout>
                  <c:x val="-1.1777373983665354E-6"/>
                  <c:y val="-2.77007347325731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3A7-4E39-880E-D02C12139219}"/>
                </c:ext>
              </c:extLst>
            </c:dLbl>
            <c:dLbl>
              <c:idx val="1"/>
              <c:layout>
                <c:manualLayout>
                  <c:x val="0"/>
                  <c:y val="-2.77008310249307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3A7-4E39-880E-D02C121392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Множественные!$G$4:$H$4</c:f>
              <c:strCache>
                <c:ptCount val="2"/>
                <c:pt idx="0">
                  <c:v>2024 год</c:v>
                </c:pt>
                <c:pt idx="1">
                  <c:v>2023 год</c:v>
                </c:pt>
              </c:strCache>
            </c:strRef>
          </c:cat>
          <c:val>
            <c:numRef>
              <c:f>Множественные!$G$12:$H$12</c:f>
              <c:numCache>
                <c:formatCode>###0.0%</c:formatCode>
                <c:ptCount val="2"/>
                <c:pt idx="0">
                  <c:v>6.7821067821067824E-2</c:v>
                </c:pt>
                <c:pt idx="1">
                  <c:v>5.5000000000000014E-2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3A7-4E39-880E-D02C121392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31399040"/>
        <c:axId val="99181696"/>
        <c:extLst>
          <c:ext xmlns:c15="http://schemas.microsoft.com/office/drawing/2012/chart" uri="{02D57815-91ED-43cb-92C2-25804820EDAC}">
            <c15:filteredBar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Множественные!$F$8</c15:sqref>
                        </c15:formulaRef>
                      </c:ext>
                    </c:extLst>
                    <c:strCache>
                      <c:ptCount val="1"/>
                    </c:strCache>
                  </c:strRef>
                </c:tx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Множественные!$G$4:$H$4</c15:sqref>
                        </c15:formulaRef>
                      </c:ext>
                    </c:extLst>
                    <c:strCache>
                      <c:ptCount val="2"/>
                      <c:pt idx="0">
                        <c:v>2024 год</c:v>
                      </c:pt>
                      <c:pt idx="1">
                        <c:v>2023 год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Множественные!$G$8:$H$8</c15:sqref>
                        </c15:formulaRef>
                      </c:ext>
                    </c:extLst>
                    <c:numCache>
                      <c:formatCode>General</c:formatCode>
                      <c:ptCount val="2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D-E3A7-4E39-880E-D02C12139219}"/>
                  </c:ext>
                </c:extLst>
              </c15:ser>
            </c15:filteredBarSeries>
          </c:ext>
        </c:extLst>
      </c:barChart>
      <c:catAx>
        <c:axId val="13139904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latin typeface="+mn-lt"/>
              </a:defRPr>
            </a:pPr>
            <a:endParaRPr lang="ru-RU"/>
          </a:p>
        </c:txPr>
        <c:crossAx val="99181696"/>
        <c:crosses val="autoZero"/>
        <c:auto val="1"/>
        <c:lblAlgn val="ctr"/>
        <c:lblOffset val="100"/>
        <c:noMultiLvlLbl val="0"/>
      </c:catAx>
      <c:valAx>
        <c:axId val="9918169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313990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1268205739742443"/>
          <c:y val="0.49315250309430425"/>
          <c:w val="0.68205310252959095"/>
          <c:h val="0.50684769183263856"/>
        </c:manualLayout>
      </c:layout>
      <c:overlay val="0"/>
      <c:txPr>
        <a:bodyPr/>
        <a:lstStyle/>
        <a:p>
          <a:pPr>
            <a:defRPr>
              <a:latin typeface="Calibri" panose="020F0502020204030204" pitchFamily="34" charset="0"/>
              <a:cs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 algn="l" rtl="0">
        <a:defRPr lang="en-US" sz="1000" b="0" i="0" u="none" strike="noStrike" kern="1200" baseline="0">
          <a:solidFill>
            <a:sysClr val="windowText" lastClr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9597677537755178"/>
          <c:y val="0.11777770069490211"/>
          <c:w val="0.39554818773449657"/>
          <c:h val="0.9675041410962865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006CBB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Множественные!$B$37:$B$41</c:f>
              <c:strCache>
                <c:ptCount val="5"/>
                <c:pt idx="0">
                  <c:v>В тяжелой форме, был госпитализирован </c:v>
                </c:pt>
                <c:pt idx="1">
                  <c:v>В легкой/средней форме, был госпитализирован</c:v>
                </c:pt>
                <c:pt idx="2">
                  <c:v>В тяжелой форме, не был госпитализирован </c:v>
                </c:pt>
                <c:pt idx="3">
                  <c:v>В легкой/средней форме, на домашнем лечении</c:v>
                </c:pt>
                <c:pt idx="4">
                  <c:v>Не болел ОРВИ и др. в последний год</c:v>
                </c:pt>
              </c:strCache>
            </c:strRef>
          </c:cat>
          <c:val>
            <c:numRef>
              <c:f>Множественные!$F$37:$F$41</c:f>
              <c:numCache>
                <c:formatCode>###0.0%</c:formatCode>
                <c:ptCount val="5"/>
                <c:pt idx="0">
                  <c:v>4.0988883769638516E-2</c:v>
                </c:pt>
                <c:pt idx="1">
                  <c:v>9.5984440324249853E-2</c:v>
                </c:pt>
                <c:pt idx="2">
                  <c:v>0.12374625593754374</c:v>
                </c:pt>
                <c:pt idx="3">
                  <c:v>0.6691343383016356</c:v>
                </c:pt>
                <c:pt idx="4">
                  <c:v>9.8960955510109513E-2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0C-440C-8CDA-E735B811601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axId val="131361792"/>
        <c:axId val="131420928"/>
      </c:barChart>
      <c:catAx>
        <c:axId val="131361792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31420928"/>
        <c:crosses val="autoZero"/>
        <c:auto val="1"/>
        <c:lblAlgn val="ctr"/>
        <c:lblOffset val="100"/>
        <c:noMultiLvlLbl val="0"/>
      </c:catAx>
      <c:valAx>
        <c:axId val="131420928"/>
        <c:scaling>
          <c:orientation val="minMax"/>
        </c:scaling>
        <c:delete val="1"/>
        <c:axPos val="t"/>
        <c:numFmt formatCode="###0.0%" sourceLinked="1"/>
        <c:majorTickMark val="out"/>
        <c:minorTickMark val="none"/>
        <c:tickLblPos val="none"/>
        <c:crossAx val="131361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46951186152506"/>
          <c:y val="2.3997304235859641E-3"/>
          <c:w val="0.82108586506857784"/>
          <c:h val="0.63515916009115314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Sheet1!$M$29</c:f>
              <c:strCache>
                <c:ptCount val="1"/>
                <c:pt idx="0">
                  <c:v>В легкой/средней форме, на домашнем лечении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2806211723534893E-3"/>
                  <c:y val="-4.370443277923694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7F0-4A0B-8940-BDF40A37F9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Sheet1!$N$28:$R$28</c:f>
              <c:strCache>
                <c:ptCount val="5"/>
                <c:pt idx="0">
                  <c:v>ПИД</c:v>
                </c:pt>
                <c:pt idx="1">
                  <c:v>Онкология</c:v>
                </c:pt>
                <c:pt idx="2">
                  <c:v>ХБП</c:v>
                </c:pt>
                <c:pt idx="3">
                  <c:v>Аутоиммунные заболевания</c:v>
                </c:pt>
                <c:pt idx="4">
                  <c:v>ИВРЗ</c:v>
                </c:pt>
              </c:strCache>
            </c:strRef>
          </c:cat>
          <c:val>
            <c:numRef>
              <c:f>Sheet1!$N$29:$R$29</c:f>
              <c:numCache>
                <c:formatCode>0.0%</c:formatCode>
                <c:ptCount val="5"/>
                <c:pt idx="0">
                  <c:v>0.71700000000000053</c:v>
                </c:pt>
                <c:pt idx="1">
                  <c:v>0.53700000000000003</c:v>
                </c:pt>
                <c:pt idx="2">
                  <c:v>0.61700000000000055</c:v>
                </c:pt>
                <c:pt idx="3">
                  <c:v>0.66900000000000082</c:v>
                </c:pt>
                <c:pt idx="4">
                  <c:v>0.67800000000000082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1C-4ECA-9DFD-EA2DC5D312B0}"/>
            </c:ext>
          </c:extLst>
        </c:ser>
        <c:ser>
          <c:idx val="1"/>
          <c:order val="1"/>
          <c:tx>
            <c:strRef>
              <c:f>Sheet1!$M$30</c:f>
              <c:strCache>
                <c:ptCount val="1"/>
                <c:pt idx="0">
                  <c:v>В легкой/средней форме, был госпитализирован</c:v>
                </c:pt>
              </c:strCache>
            </c:strRef>
          </c:tx>
          <c:spPr>
            <a:solidFill>
              <a:srgbClr val="A66ED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Sheet1!$N$28:$R$28</c:f>
              <c:strCache>
                <c:ptCount val="5"/>
                <c:pt idx="0">
                  <c:v>ПИД</c:v>
                </c:pt>
                <c:pt idx="1">
                  <c:v>Онкология</c:v>
                </c:pt>
                <c:pt idx="2">
                  <c:v>ХБП</c:v>
                </c:pt>
                <c:pt idx="3">
                  <c:v>Аутоиммунные заболевания</c:v>
                </c:pt>
                <c:pt idx="4">
                  <c:v>ИВРЗ</c:v>
                </c:pt>
              </c:strCache>
            </c:strRef>
          </c:cat>
          <c:val>
            <c:numRef>
              <c:f>Sheet1!$N$30:$R$30</c:f>
              <c:numCache>
                <c:formatCode>0.0%</c:formatCode>
                <c:ptCount val="5"/>
                <c:pt idx="0">
                  <c:v>0.15000000000000013</c:v>
                </c:pt>
                <c:pt idx="1">
                  <c:v>0.13800000000000001</c:v>
                </c:pt>
                <c:pt idx="2">
                  <c:v>0.16700000000000001</c:v>
                </c:pt>
                <c:pt idx="3">
                  <c:v>9.6000000000000002E-2</c:v>
                </c:pt>
                <c:pt idx="4">
                  <c:v>5.8000000000000003E-2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1C-4ECA-9DFD-EA2DC5D312B0}"/>
            </c:ext>
          </c:extLst>
        </c:ser>
        <c:ser>
          <c:idx val="2"/>
          <c:order val="2"/>
          <c:tx>
            <c:strRef>
              <c:f>Sheet1!$M$31</c:f>
              <c:strCache>
                <c:ptCount val="1"/>
                <c:pt idx="0">
                  <c:v>В тяжелой форме, не был госпитализирован 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Sheet1!$N$28:$R$28</c:f>
              <c:strCache>
                <c:ptCount val="5"/>
                <c:pt idx="0">
                  <c:v>ПИД</c:v>
                </c:pt>
                <c:pt idx="1">
                  <c:v>Онкология</c:v>
                </c:pt>
                <c:pt idx="2">
                  <c:v>ХБП</c:v>
                </c:pt>
                <c:pt idx="3">
                  <c:v>Аутоиммунные заболевания</c:v>
                </c:pt>
                <c:pt idx="4">
                  <c:v>ИВРЗ</c:v>
                </c:pt>
              </c:strCache>
            </c:strRef>
          </c:cat>
          <c:val>
            <c:numRef>
              <c:f>Sheet1!$N$31:$R$31</c:f>
              <c:numCache>
                <c:formatCode>0.0%</c:formatCode>
                <c:ptCount val="5"/>
                <c:pt idx="0">
                  <c:v>0.13300000000000001</c:v>
                </c:pt>
                <c:pt idx="1">
                  <c:v>0.13</c:v>
                </c:pt>
                <c:pt idx="2">
                  <c:v>0.15000000000000013</c:v>
                </c:pt>
                <c:pt idx="3">
                  <c:v>0.11</c:v>
                </c:pt>
                <c:pt idx="4">
                  <c:v>0.16700000000000001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1C-4ECA-9DFD-EA2DC5D312B0}"/>
            </c:ext>
          </c:extLst>
        </c:ser>
        <c:ser>
          <c:idx val="3"/>
          <c:order val="3"/>
          <c:tx>
            <c:strRef>
              <c:f>Sheet1!$M$32</c:f>
              <c:strCache>
                <c:ptCount val="1"/>
                <c:pt idx="0">
                  <c:v>В тяжелой форме, был госпитализирован 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dLbl>
              <c:idx val="4"/>
              <c:layout>
                <c:manualLayout>
                  <c:x val="-2.1436297383374487E-3"/>
                  <c:y val="-9.5191426506497495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7F73-49A1-9093-B5251318ADF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Sheet1!$N$28:$R$28</c:f>
              <c:strCache>
                <c:ptCount val="5"/>
                <c:pt idx="0">
                  <c:v>ПИД</c:v>
                </c:pt>
                <c:pt idx="1">
                  <c:v>Онкология</c:v>
                </c:pt>
                <c:pt idx="2">
                  <c:v>ХБП</c:v>
                </c:pt>
                <c:pt idx="3">
                  <c:v>Аутоиммунные заболевания</c:v>
                </c:pt>
                <c:pt idx="4">
                  <c:v>ИВРЗ</c:v>
                </c:pt>
              </c:strCache>
            </c:strRef>
          </c:cat>
          <c:val>
            <c:numRef>
              <c:f>Sheet1!$N$32:$R$32</c:f>
              <c:numCache>
                <c:formatCode>0.0%</c:formatCode>
                <c:ptCount val="5"/>
                <c:pt idx="0">
                  <c:v>6.7000000000000004E-2</c:v>
                </c:pt>
                <c:pt idx="1">
                  <c:v>5.7000000000000023E-2</c:v>
                </c:pt>
                <c:pt idx="2">
                  <c:v>6.7000000000000004E-2</c:v>
                </c:pt>
                <c:pt idx="3">
                  <c:v>5.1000000000000004E-2</c:v>
                </c:pt>
                <c:pt idx="4">
                  <c:v>2.3E-2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F73-49A1-9093-B5251318ADF3}"/>
            </c:ext>
          </c:extLst>
        </c:ser>
        <c:ser>
          <c:idx val="4"/>
          <c:order val="4"/>
          <c:tx>
            <c:strRef>
              <c:f>Sheet1!$M$33</c:f>
              <c:strCache>
                <c:ptCount val="1"/>
                <c:pt idx="0">
                  <c:v>Не болел ОРВИ и др. в последний год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9AD-472B-87B8-F2A91B5C1A2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Sheet1!$N$28:$R$28</c:f>
              <c:strCache>
                <c:ptCount val="5"/>
                <c:pt idx="0">
                  <c:v>ПИД</c:v>
                </c:pt>
                <c:pt idx="1">
                  <c:v>Онкология</c:v>
                </c:pt>
                <c:pt idx="2">
                  <c:v>ХБП</c:v>
                </c:pt>
                <c:pt idx="3">
                  <c:v>Аутоиммунные заболевания</c:v>
                </c:pt>
                <c:pt idx="4">
                  <c:v>ИВРЗ</c:v>
                </c:pt>
              </c:strCache>
            </c:strRef>
          </c:cat>
          <c:val>
            <c:numRef>
              <c:f>Sheet1!$N$33:$R$33</c:f>
              <c:numCache>
                <c:formatCode>0.0%</c:formatCode>
                <c:ptCount val="5"/>
                <c:pt idx="0">
                  <c:v>0</c:v>
                </c:pt>
                <c:pt idx="1">
                  <c:v>0.17100000000000001</c:v>
                </c:pt>
                <c:pt idx="2">
                  <c:v>6.7000000000000004E-2</c:v>
                </c:pt>
                <c:pt idx="3">
                  <c:v>0.11</c:v>
                </c:pt>
                <c:pt idx="4">
                  <c:v>9.9000000000000046E-2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9AD-472B-87B8-F2A91B5C1A2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31747840"/>
        <c:axId val="131749376"/>
      </c:barChart>
      <c:catAx>
        <c:axId val="1317478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rgbClr val="86868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31749376"/>
        <c:crosses val="autoZero"/>
        <c:auto val="1"/>
        <c:lblAlgn val="ctr"/>
        <c:lblOffset val="100"/>
        <c:noMultiLvlLbl val="0"/>
      </c:catAx>
      <c:valAx>
        <c:axId val="13174937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131747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2227618280614"/>
          <c:y val="0.65901661932207733"/>
          <c:w val="0.53431223086157531"/>
          <c:h val="0.335865215405062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84198884164477"/>
          <c:y val="0.15068321490301517"/>
          <c:w val="0.8216583875639597"/>
          <c:h val="0.583653735356251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Простые!$C$31</c:f>
              <c:strCache>
                <c:ptCount val="1"/>
                <c:pt idx="0">
                  <c:v>Диагноз был поставлен официально</c:v>
                </c:pt>
              </c:strCache>
            </c:strRef>
          </c:tx>
          <c:spPr>
            <a:solidFill>
              <a:srgbClr val="006CBB"/>
            </a:solidFill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  <a:latin typeface="+mn-lt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F712-4D99-B4EE-BC3C2D174143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200" b="1">
                      <a:solidFill>
                        <a:schemeClr val="tx1"/>
                      </a:solidFill>
                      <a:latin typeface="+mn-lt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F712-4D99-B4EE-BC3C2D1741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  <a:latin typeface="+mn-lt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Простые!$F$30:$G$30</c:f>
              <c:strCache>
                <c:ptCount val="2"/>
                <c:pt idx="0">
                  <c:v>2024 год</c:v>
                </c:pt>
                <c:pt idx="1">
                  <c:v>2023 год</c:v>
                </c:pt>
              </c:strCache>
            </c:strRef>
          </c:cat>
          <c:val>
            <c:numRef>
              <c:f>Простые!$F$31:$G$31</c:f>
              <c:numCache>
                <c:formatCode>0.0%</c:formatCode>
                <c:ptCount val="2"/>
                <c:pt idx="0">
                  <c:v>0.17900000000000021</c:v>
                </c:pt>
                <c:pt idx="1">
                  <c:v>0.48500000000000032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71-4E39-AD36-F8348E2930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1974272"/>
        <c:axId val="131975808"/>
      </c:barChart>
      <c:catAx>
        <c:axId val="131974272"/>
        <c:scaling>
          <c:orientation val="maxMin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0">
                <a:latin typeface="+mn-lt"/>
                <a:cs typeface="Arial" panose="020B0604020202020204" pitchFamily="34" charset="0"/>
              </a:defRPr>
            </a:pPr>
            <a:endParaRPr lang="ru-RU"/>
          </a:p>
        </c:txPr>
        <c:crossAx val="131975808"/>
        <c:crosses val="autoZero"/>
        <c:auto val="1"/>
        <c:lblAlgn val="ctr"/>
        <c:lblOffset val="100"/>
        <c:noMultiLvlLbl val="0"/>
      </c:catAx>
      <c:valAx>
        <c:axId val="131975808"/>
        <c:scaling>
          <c:orientation val="minMax"/>
        </c:scaling>
        <c:delete val="1"/>
        <c:axPos val="r"/>
        <c:numFmt formatCode="0.0%" sourceLinked="1"/>
        <c:majorTickMark val="out"/>
        <c:minorTickMark val="none"/>
        <c:tickLblPos val="none"/>
        <c:crossAx val="131974272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6854731700204169"/>
          <c:w val="0.9956549749463135"/>
          <c:h val="9.1896549750034334E-2"/>
        </c:manualLayout>
      </c:layout>
      <c:overlay val="0"/>
      <c:txPr>
        <a:bodyPr/>
        <a:lstStyle/>
        <a:p>
          <a:pPr>
            <a:defRPr>
              <a:latin typeface="+mn-lt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3622877958728934E-2"/>
          <c:y val="6.5230008543247842E-2"/>
          <c:w val="0.42167355798111422"/>
          <c:h val="0.89209158382350395"/>
        </c:manualLayout>
      </c:layout>
      <c:doughnutChart>
        <c:varyColors val="1"/>
        <c:ser>
          <c:idx val="0"/>
          <c:order val="0"/>
          <c:spPr>
            <a:solidFill>
              <a:srgbClr val="006CBB"/>
            </a:solidFill>
          </c:spPr>
          <c:dPt>
            <c:idx val="0"/>
            <c:bubble3D val="0"/>
            <c:spPr>
              <a:solidFill>
                <a:srgbClr val="186FB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B87-48C5-BA41-3EDC47F143E5}"/>
              </c:ext>
            </c:extLst>
          </c:dPt>
          <c:dPt>
            <c:idx val="1"/>
            <c:bubble3D val="0"/>
            <c:spPr>
              <a:solidFill>
                <a:srgbClr val="A66ED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B87-48C5-BA41-3EDC47F143E5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6-73BC-44EE-B56E-DFF34126A2FD}"/>
              </c:ext>
            </c:extLst>
          </c:dPt>
          <c:dPt>
            <c:idx val="3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3-DE4D-4CC0-8CD0-67E9FE541F4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Простые!$C$31:$C$35</c:f>
              <c:strCache>
                <c:ptCount val="4"/>
                <c:pt idx="0">
                  <c:v>Диагноз был поставлен официально</c:v>
                </c:pt>
                <c:pt idx="1">
                  <c:v>У меня был положительным домашний тест</c:v>
                </c:pt>
                <c:pt idx="2">
                  <c:v>Не болел Covid-19</c:v>
                </c:pt>
                <c:pt idx="3">
                  <c:v>Не болел простудными заболеваниями</c:v>
                </c:pt>
              </c:strCache>
              <c:extLst/>
            </c:strRef>
          </c:cat>
          <c:val>
            <c:numRef>
              <c:f>Простые!$F$31:$F$35</c:f>
              <c:numCache>
                <c:formatCode>0.0%</c:formatCode>
                <c:ptCount val="4"/>
                <c:pt idx="0">
                  <c:v>0.1790000000000001</c:v>
                </c:pt>
                <c:pt idx="1">
                  <c:v>9.2000000000000026E-2</c:v>
                </c:pt>
                <c:pt idx="2">
                  <c:v>0.63100000000000045</c:v>
                </c:pt>
                <c:pt idx="3">
                  <c:v>9.8000000000000087E-2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4-AB87-48C5-BA41-3EDC47F143E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0785308414752417"/>
          <c:y val="9.5847764711491645E-2"/>
          <c:w val="0.48878186680153468"/>
          <c:h val="0.833321413610962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0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zero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7093883970009349"/>
          <c:y val="6.2222951297754474E-3"/>
          <c:w val="0.80912450889735521"/>
          <c:h val="0.7674517359912044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Sheet1!$M$93</c:f>
              <c:strCache>
                <c:ptCount val="1"/>
                <c:pt idx="0">
                  <c:v>Диагноз был поставлен официально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7.2806211723534815E-3"/>
                  <c:y val="-4.370443277923691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7F0-4A0B-8940-BDF40A37F94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Sheet1!$N$92:$R$92</c:f>
              <c:strCache>
                <c:ptCount val="5"/>
                <c:pt idx="0">
                  <c:v>ПИД</c:v>
                </c:pt>
                <c:pt idx="1">
                  <c:v>Онкология</c:v>
                </c:pt>
                <c:pt idx="2">
                  <c:v>ХБП</c:v>
                </c:pt>
                <c:pt idx="3">
                  <c:v>Аутоиммунные заболевания</c:v>
                </c:pt>
                <c:pt idx="4">
                  <c:v>ИВРЗ</c:v>
                </c:pt>
              </c:strCache>
            </c:strRef>
          </c:cat>
          <c:val>
            <c:numRef>
              <c:f>Sheet1!$N$93:$R$93</c:f>
              <c:numCache>
                <c:formatCode>0.0%</c:formatCode>
                <c:ptCount val="5"/>
                <c:pt idx="0">
                  <c:v>0.23</c:v>
                </c:pt>
                <c:pt idx="1">
                  <c:v>0.20600000000000004</c:v>
                </c:pt>
                <c:pt idx="2">
                  <c:v>0.26300000000000001</c:v>
                </c:pt>
                <c:pt idx="3">
                  <c:v>0.21500000000000011</c:v>
                </c:pt>
                <c:pt idx="4">
                  <c:v>0.161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1C-4ECA-9DFD-EA2DC5D312B0}"/>
            </c:ext>
          </c:extLst>
        </c:ser>
        <c:ser>
          <c:idx val="1"/>
          <c:order val="1"/>
          <c:tx>
            <c:strRef>
              <c:f>Sheet1!$M$94</c:f>
              <c:strCache>
                <c:ptCount val="1"/>
                <c:pt idx="0">
                  <c:v>Был положительным тест, сделанный самостоятельно дома</c:v>
                </c:pt>
              </c:strCache>
            </c:strRef>
          </c:tx>
          <c:spPr>
            <a:solidFill>
              <a:srgbClr val="A66ED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Sheet1!$N$92:$R$92</c:f>
              <c:strCache>
                <c:ptCount val="5"/>
                <c:pt idx="0">
                  <c:v>ПИД</c:v>
                </c:pt>
                <c:pt idx="1">
                  <c:v>Онкология</c:v>
                </c:pt>
                <c:pt idx="2">
                  <c:v>ХБП</c:v>
                </c:pt>
                <c:pt idx="3">
                  <c:v>Аутоиммунные заболевания</c:v>
                </c:pt>
                <c:pt idx="4">
                  <c:v>ИВРЗ</c:v>
                </c:pt>
              </c:strCache>
            </c:strRef>
          </c:cat>
          <c:val>
            <c:numRef>
              <c:f>Sheet1!$N$94:$R$94</c:f>
              <c:numCache>
                <c:formatCode>0.0%</c:formatCode>
                <c:ptCount val="5"/>
                <c:pt idx="0">
                  <c:v>0.16400000000000001</c:v>
                </c:pt>
                <c:pt idx="1">
                  <c:v>0.10800000000000005</c:v>
                </c:pt>
                <c:pt idx="2">
                  <c:v>0.17500000000000004</c:v>
                </c:pt>
                <c:pt idx="3">
                  <c:v>9.1000000000000025E-2</c:v>
                </c:pt>
                <c:pt idx="4">
                  <c:v>7.9000000000000056E-2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1C-4ECA-9DFD-EA2DC5D312B0}"/>
            </c:ext>
          </c:extLst>
        </c:ser>
        <c:ser>
          <c:idx val="2"/>
          <c:order val="2"/>
          <c:tx>
            <c:strRef>
              <c:f>Sheet1!$M$95</c:f>
              <c:strCache>
                <c:ptCount val="1"/>
                <c:pt idx="0">
                  <c:v>Не было диагноза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Sheet1!$N$92:$R$92</c:f>
              <c:strCache>
                <c:ptCount val="5"/>
                <c:pt idx="0">
                  <c:v>ПИД</c:v>
                </c:pt>
                <c:pt idx="1">
                  <c:v>Онкология</c:v>
                </c:pt>
                <c:pt idx="2">
                  <c:v>ХБП</c:v>
                </c:pt>
                <c:pt idx="3">
                  <c:v>Аутоиммунные заболевания</c:v>
                </c:pt>
                <c:pt idx="4">
                  <c:v>ИВРЗ</c:v>
                </c:pt>
              </c:strCache>
            </c:strRef>
          </c:cat>
          <c:val>
            <c:numRef>
              <c:f>Sheet1!$N$95:$R$95</c:f>
              <c:numCache>
                <c:formatCode>0.0%</c:formatCode>
                <c:ptCount val="5"/>
                <c:pt idx="0">
                  <c:v>0.60700000000000043</c:v>
                </c:pt>
                <c:pt idx="1">
                  <c:v>0.68600000000000005</c:v>
                </c:pt>
                <c:pt idx="2">
                  <c:v>0.56100000000000005</c:v>
                </c:pt>
                <c:pt idx="3">
                  <c:v>0.69399999999999995</c:v>
                </c:pt>
                <c:pt idx="4">
                  <c:v>0.76000000000000045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1C-4ECA-9DFD-EA2DC5D312B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100"/>
        <c:axId val="132025728"/>
        <c:axId val="132035712"/>
      </c:barChart>
      <c:catAx>
        <c:axId val="1320257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solidFill>
            <a:schemeClr val="bg1"/>
          </a:solidFill>
          <a:ln w="9525" cap="flat" cmpd="sng" algn="ctr">
            <a:solidFill>
              <a:srgbClr val="86868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32035712"/>
        <c:crosses val="autoZero"/>
        <c:auto val="1"/>
        <c:lblAlgn val="ctr"/>
        <c:lblOffset val="100"/>
        <c:noMultiLvlLbl val="0"/>
      </c:catAx>
      <c:valAx>
        <c:axId val="132035712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one"/>
        <c:crossAx val="132025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472025016339376"/>
          <c:y val="0.79825414509363157"/>
          <c:w val="0.83983986901822361"/>
          <c:h val="0.196627305411531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  <c:extLst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0942E-C778-4AD2-8099-E533CDCA6CE2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7967B-17A0-4559-8285-9884197ADE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507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По мнению экспертов отношение к Ковиду становится</a:t>
            </a:r>
            <a:r>
              <a:rPr lang="en-US" dirty="0"/>
              <a:t>,</a:t>
            </a:r>
            <a:r>
              <a:rPr lang="ru-RU" dirty="0"/>
              <a:t> как к любому вирусному заболеванию</a:t>
            </a:r>
            <a:r>
              <a:rPr lang="en-US" dirty="0"/>
              <a:t>.</a:t>
            </a:r>
            <a:r>
              <a:rPr lang="ru-RU" dirty="0"/>
              <a:t> В связи с чем в 2024 году мы решили посмотреть</a:t>
            </a:r>
            <a:r>
              <a:rPr lang="en-US" dirty="0"/>
              <a:t>,</a:t>
            </a:r>
            <a:r>
              <a:rPr lang="ru-RU" dirty="0"/>
              <a:t> как же наши ИК-пациенты отвечают в целом на вопросы касательно вирусных болезней включая ковид</a:t>
            </a:r>
            <a:r>
              <a:rPr lang="en-US" dirty="0"/>
              <a:t>.</a:t>
            </a:r>
            <a:r>
              <a:rPr lang="ru-RU" dirty="0"/>
              <a:t> </a:t>
            </a: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7967B-17A0-4559-8285-9884197ADED1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9397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Важной проблемой, отмеченной пациентами, также стал </a:t>
            </a:r>
            <a:r>
              <a:rPr lang="ru-RU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вопрос образа жизни</a:t>
            </a:r>
            <a:r>
              <a:rPr lang="ru-RU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 эпидсезоны.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Абсолютное большинство говорят об органичениях в бытовой и трудовой жизни.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7967B-17A0-4559-8285-9884197ADED1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1200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Пациенты вынуждены прибегать к дополнительным способам защиты, а </a:t>
            </a:r>
            <a:r>
              <a:rPr lang="ru-RU" sz="1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почти половина опрошенных отметила, что реже выходят из дома.  </a:t>
            </a:r>
            <a:endParaRPr lang="ru-RU" sz="12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7967B-17A0-4559-8285-9884197ADED1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312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Несмотря </a:t>
            </a:r>
            <a:r>
              <a:rPr lang="ru-RU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высокую степень осознанности пациентов</a:t>
            </a:r>
            <a:r>
              <a:rPr lang="ru-RU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их мнение относительно вакцинации разделились.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Вакцинация от гриппа продолжает оставаться не очень распространенной среди пациентов на иммуносупрессивной терапии: </a:t>
            </a:r>
            <a:r>
              <a:rPr lang="ru-RU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половина опрошенных не проходят вакцинацию</a:t>
            </a:r>
            <a:r>
              <a:rPr lang="ru-RU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 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7967B-17A0-4559-8285-9884197ADED1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11585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Аналогичная история с вакцинацией от </a:t>
            </a:r>
            <a:r>
              <a:rPr lang="en-US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ru-RU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-19: каждый второй пациент на иммуносупрессии </a:t>
            </a:r>
            <a:r>
              <a:rPr lang="ru-RU" sz="1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был вакцинирован от COVID-19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Эти данные характерны и для предыдущего периода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ru-RU" sz="1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Пассивная иммунизация моноклональными антителами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 вот распространенность пассивной иммунизации - моноклональной терапии (мАТ) остается крайне низкой. </a:t>
            </a:r>
            <a:r>
              <a:rPr lang="ru-RU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Почему мы говорим о мАТ?</a:t>
            </a:r>
            <a:r>
              <a:rPr lang="ru-RU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Вакцинация по мненитю врачей не всегда </a:t>
            </a:r>
            <a:r>
              <a:rPr lang="ru-RU" sz="1800" i="1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</a:rPr>
              <a:t>может оказать достаточной из-за ослабленного иммунитета. </a:t>
            </a:r>
            <a:endParaRPr lang="ru-RU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Только 2,3% опрошенных прошли паввисную иммунизацию моноклональными антителами.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ru-RU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7967B-17A0-4559-8285-9884197ADED1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8766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600"/>
              </a:spcAft>
            </a:pPr>
            <a:r>
              <a:rPr lang="ru-RU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Слайд 22-23 Известность моноклональной терапии остается низкой: слышали о ней 28% опрошенных.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Пациенты заинтересованы в получении новой информации о профилактике в дополнение к вакцинам против Covid-19 – 62,6% опрошенных хотели бы получать новую информацию.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Пациенты на диализе и с ПИД лучше других информированы о пассивной иммунизации моноклональными антителами </a:t>
            </a:r>
          </a:p>
          <a:p>
            <a:endParaRPr lang="ru-RU" sz="12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ru-RU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трех других изучавшихся группах – среди пациентов с ревматическими, аутоиммунными и онкологическими заболеваниями – информированность о моноклональной иммунизации составила 25%.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7967B-17A0-4559-8285-9884197ADED1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83298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Сравнительно чаще высказывали заинтересованность в информации о профилактике 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ru-RU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-19 опрошенные с ПИД (72%), с хронической болезнью почек (67%) и с ревматоидными заболеваниями (66%).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7967B-17A0-4559-8285-9884197ADED1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0206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600"/>
              </a:spcAft>
            </a:pPr>
            <a:r>
              <a:rPr lang="ru-RU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Слайд 2-3: Среди участников исследования, как и в прошлом году, абсолютное большинство составили пациенты с иммуновоспалительными ревматическими заболеваниями ИВРЗ (50,6%). Следующей по представленности, как и год назад, стала группа пациентов с аутоиммунными заболеваниями (19,6%). 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2024 году среди опрошенных существенно больше онкологических пациентов: 12% с онкологией разного спектра и 6,3% с раком крови. Это связано с тем, что поиск данной категории больных осуществлялся дополнительно целевым образом.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Пациенты с хроническим заболеванием почек (ХБП), как и год назад, составили чуть больше 10%, пациенты с трансплантацией – 6,8%.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Новая целевая аудитория опроса в 2024 году – пациенты с первичным иммунодефицитом (ПИД) – составили 8,8% опрошенных.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7967B-17A0-4559-8285-9884197ADED1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7606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Aft>
                <a:spcPts val="600"/>
              </a:spcAft>
            </a:pPr>
            <a:r>
              <a:rPr lang="ru-RU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За последний год 90% пациентов на иммуносупрессивной терапии так или иначе переболели острыми респираторными вирусными инфекциями. Были госпитализированы 13,7%, дома в легкой или средней форме перенесли ОРВИ 67% опрошенных.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lang="ru-RU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Более уязвимы к острым респираторным вирусным инфекциям пациенты с первичным иммунодефицитом (ПИД): в этой группе все опрошенные переболели ОРВИ. 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7967B-17A0-4559-8285-9884197ADED1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980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Переболели Covid-19 за прошедшие 12 месяцев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треть опрошенных - 27%, в том числе официально поставленный диагноз имели 18%.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Мы видим что динамика выявленных случаев снижается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что связано в том числе с уменьшением количества тестирований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7967B-17A0-4559-8285-9884197ADED1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404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Ковид оказывает влияние на образ жизни</a:t>
            </a:r>
            <a:r>
              <a:rPr lang="en-US" sz="1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r>
              <a:rPr lang="ru-RU" sz="1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Если мы говорим о том что треть пациентов переболели ковид</a:t>
            </a: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r>
              <a:rPr lang="ru-RU" sz="1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То госпитализированы вследствие ковида была большая часть пациентов</a:t>
            </a: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</a:t>
            </a:r>
            <a:r>
              <a:rPr lang="ru-RU" sz="1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то есть процент госпитализаций от Ковид  в целом выше</a:t>
            </a: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</a:t>
            </a:r>
            <a:r>
              <a:rPr lang="ru-RU" sz="1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чем в целом среди опрошенных по всем ОРВИ</a:t>
            </a: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</a:t>
            </a:r>
            <a:r>
              <a:rPr lang="ru-RU" sz="1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ru-R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что говорит о высоком влиянии данного заболевания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r>
              <a:rPr lang="ru-RU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1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люди больше болеют в домашних условиях</a:t>
            </a:r>
            <a:r>
              <a:rPr lang="en-US" sz="1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</a:t>
            </a:r>
            <a:r>
              <a:rPr lang="ru-RU" sz="1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- </a:t>
            </a:r>
            <a:r>
              <a:rPr lang="ru-RU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Сравнительно больше перенесших 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ru-RU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-19, как и в прошлый год, среди больных на диализе (44% опрошенных имели диагноз официально или нет), а также среди больных ПИД (39%). 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ru-RU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-19 переболели четверть больных ревматоидными заболеваниями</a:t>
            </a: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аутоиммунными и онкологическими заболеваниями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Госпитализированы для лечения Covid-19 из числа заболевших: 34,4% с онкологией, 28% с ХБП, 20,8% с ПИД, 19% с аутоиммунными заболеваниями, 16% с ИВРЗ.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7967B-17A0-4559-8285-9884197ADED1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24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фокусе настоящего исследования заболевания, при которых непрерывность лечения имеет колоссальное значение. В этой связи тревожен факт, что у </a:t>
            </a:r>
            <a:r>
              <a:rPr lang="ru-RU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каждого второго пациента </a:t>
            </a:r>
            <a:r>
              <a:rPr lang="ru-RU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иммуносупрессивной терапии перенесенные ОРВИ влияли на течение и терапию основного заболевания.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Четверть опрошенных были вынуждены прервать основное лечение, 23% меняли терапию в связи с ОРВИ, 7,3% отложили госпитализацию по основному заболеванию</a:t>
            </a:r>
            <a:r>
              <a:rPr lang="ru-RU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– То есть абсолютное большинство пациентов ощутили влияние вирусных инфекций</a:t>
            </a:r>
            <a:endParaRPr lang="ru-RU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7967B-17A0-4559-8285-9884197ADED1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032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7967B-17A0-4559-8285-9884197ADED1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380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Почти все пациенты, перенесшие COVID-19, отмечают его </a:t>
            </a:r>
            <a:r>
              <a:rPr lang="ru-RU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негативные  последствия на своём здоровье</a:t>
            </a:r>
            <a:r>
              <a:rPr lang="ru-RU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сильное ухудшение состояние и пошатнувшееся здоровье – на это обратили внимание почти 85%. 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7967B-17A0-4559-8285-9884197ADED1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5148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Большинство пациентов знают о собственной более высокой восприимчивости к инфекционным болезням, в том числе к COVID-19 и его осложнениям. 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C7967B-17A0-4559-8285-9884197ADED1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197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ОБЛОЖ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B5AD0-969B-C44B-9809-B728878447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27691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A9DEC1-38C3-D141-B33C-0704297A50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0736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7BDCDA-5FCB-3D49-96AD-4366248F3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657-DAE0-8A45-BCAB-5816BE9A4F2F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C008F-AAED-4940-ABA2-D1D3AED10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31B41A-258C-874B-8290-B3DD7EDFC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637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C71AD-21D5-7B44-AED3-773D250F0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BA339-9F42-6642-B7E2-1605DDA9B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44AA64-454C-3B45-A107-0FC39851E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657-DAE0-8A45-BCAB-5816BE9A4F2F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C3A44D-6A88-7C4F-8B05-09FD985A0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74A710-75DD-8041-8450-73AF7FA38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ПЕРЕБИВОЧ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981CC-1EBB-0841-9AB5-9067DD38F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62CFB9-9523-0B4F-86A3-CB4C9A8EF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4E0E-99C7-EB45-B604-4F7055C82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657-DAE0-8A45-BCAB-5816BE9A4F2F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89B9C-276A-8043-B20D-B20EBB74E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42E46-FFFE-DA44-B486-F2D6D9B39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732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AE88D-8D13-2E48-9243-1C2B571FC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FA3D9-D6FF-694F-AEA2-53B109C4D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1657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27C083-F887-A74A-B54B-A208968B75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5057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6922D9-0D0A-D64D-9B36-1FD5BDB7D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657-DAE0-8A45-BCAB-5816BE9A4F2F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6DD31B-C332-8B4C-9C67-C63F6F5B5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FEA981-E30B-3C4E-A56B-AE2FA2B88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085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B13C8-270D-4D41-984B-99DA951C0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6B0113-7065-B947-B615-66A8953D3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657-DAE0-8A45-BCAB-5816BE9A4F2F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A9D5F5-804F-4B49-B6FD-B7B97F96A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2B7BC6-24BA-E943-A3AD-617BF519C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9087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011FFA-828F-7A45-98DC-A91B974D5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657-DAE0-8A45-BCAB-5816BE9A4F2F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B72D52-C191-114A-BD07-54E3F84E1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F28BE-D607-DB4F-A558-C72F7D990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202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6E78D-28DE-0040-B756-1D1996B5E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481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F9AB9-B6FD-8549-8D87-356341B02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0820" y="457200"/>
            <a:ext cx="4984568" cy="54117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EF125E-1832-004A-9E4D-388C18FD4D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72481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69E257-D66B-A747-AF70-11CDD9316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657-DAE0-8A45-BCAB-5816BE9A4F2F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3BA1A0-1D08-1644-9D31-BF8613D65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125AF6-4836-4B43-BE60-BBD7DD3FC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68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36899C-E41F-FB43-8F20-40EBCB673A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200"/>
            <a:ext cx="5753725" cy="54117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7AC6B5-7712-E14A-BB78-942648F95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0E657-DAE0-8A45-BCAB-5816BE9A4F2F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38733D-C997-A54E-A43B-0578F6C45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D9EBEB-973C-6140-A951-87F7C09DA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930051B-F50C-4D41-B8C3-C41842F0F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481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AA36FF2B-C1C2-6E42-9223-B8E4226AB4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72481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5567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266957-43A5-A549-9E04-40DA32087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6570" y="18255"/>
            <a:ext cx="1063427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44504D-9B99-ED43-9FC5-7B31B8A6C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16570" y="1825625"/>
            <a:ext cx="993723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5B123-F787-BE47-AE2A-B0C36217FF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0E657-DAE0-8A45-BCAB-5816BE9A4F2F}" type="datetimeFigureOut">
              <a:rPr lang="ru-RU" smtClean="0"/>
              <a:pPr/>
              <a:t>15.10.2024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D41B3-FD60-0842-9011-6C101951A6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F207E-2ED7-1B48-8184-B986CDD7DB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ADC02-890B-AC43-95D1-BC9756E239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0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1974B8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hart" Target="../charts/chart1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hart" Target="../charts/chart2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0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hart" Target="../charts/chart2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5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hart" Target="../charts/chart2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hart" Target="../charts/chart2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hart" Target="../charts/chart3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0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hart" Target="../charts/chart3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image" Target="../media/image5.png"/><Relationship Id="rId7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9.xml"/><Relationship Id="rId3" Type="http://schemas.openxmlformats.org/officeDocument/2006/relationships/image" Target="../media/image5.png"/><Relationship Id="rId7" Type="http://schemas.openxmlformats.org/officeDocument/2006/relationships/chart" Target="../charts/chart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image" Target="../media/image5.png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hart" Target="../charts/chart1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chart" Target="../charts/chart1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3B3D7F-59CB-CA4A-AC4A-F7EA21C2B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44"/>
            <a:ext cx="12192000" cy="124899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A8DA360-EDF5-A546-B7D8-C4F1E7597A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9688" b="6126"/>
          <a:stretch/>
        </p:blipFill>
        <p:spPr>
          <a:xfrm>
            <a:off x="-139700" y="5012693"/>
            <a:ext cx="12331700" cy="1847196"/>
          </a:xfrm>
          <a:prstGeom prst="rect">
            <a:avLst/>
          </a:prstGeom>
        </p:spPr>
      </p:pic>
      <p:pic>
        <p:nvPicPr>
          <p:cNvPr id="1026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6893" y="277662"/>
            <a:ext cx="1559292" cy="1518257"/>
          </a:xfrm>
          <a:prstGeom prst="rect">
            <a:avLst/>
          </a:prstGeom>
          <a:noFill/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1129F3FA-B81D-4E49-BDCE-8EDC37AFC809}"/>
              </a:ext>
            </a:extLst>
          </p:cNvPr>
          <p:cNvSpPr txBox="1">
            <a:spLocks/>
          </p:cNvSpPr>
          <p:nvPr/>
        </p:nvSpPr>
        <p:spPr>
          <a:xfrm>
            <a:off x="479854" y="6237834"/>
            <a:ext cx="11232292" cy="45267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srgbClr val="1974B8"/>
                </a:solidFill>
                <a:ea typeface="+mj-ea"/>
                <a:cs typeface="+mj-cs"/>
              </a:rPr>
              <a:t>Москва, 2024 г.</a:t>
            </a:r>
            <a:endParaRPr kumimoji="0" lang="ru-RU" sz="2000" b="1" u="none" strike="noStrike" kern="1200" cap="none" spc="0" normalizeH="0" noProof="0" dirty="0">
              <a:ln>
                <a:noFill/>
              </a:ln>
              <a:solidFill>
                <a:srgbClr val="1974B8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10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461634" y="794905"/>
            <a:ext cx="2411232" cy="399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1129F3FA-B81D-4E49-BDCE-8EDC37AFC8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9854" y="3838203"/>
            <a:ext cx="11232292" cy="1022429"/>
          </a:xfrm>
        </p:spPr>
        <p:txBody>
          <a:bodyPr>
            <a:noAutofit/>
          </a:bodyPr>
          <a:lstStyle/>
          <a:p>
            <a:r>
              <a:rPr lang="ru-RU" sz="3200" dirty="0"/>
              <a:t>ПРОФИЛАКТИКА COVID-19 </a:t>
            </a:r>
            <a:br>
              <a:rPr lang="ru-RU" sz="3200" dirty="0"/>
            </a:br>
            <a:r>
              <a:rPr lang="ru-RU" sz="3200" dirty="0"/>
              <a:t>ДЛЯ ЛИЦ С ОСЛАБЛЕННЫМ ИММУНИТЕТОМ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000" b="0" dirty="0">
              <a:solidFill>
                <a:srgbClr val="186FB0"/>
              </a:solidFill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129F3FA-B81D-4E49-BDCE-8EDC37AFC809}"/>
              </a:ext>
            </a:extLst>
          </p:cNvPr>
          <p:cNvSpPr txBox="1">
            <a:spLocks/>
          </p:cNvSpPr>
          <p:nvPr/>
        </p:nvSpPr>
        <p:spPr>
          <a:xfrm>
            <a:off x="0" y="4953364"/>
            <a:ext cx="12192000" cy="4754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endParaRPr kumimoji="0" lang="ru-RU" sz="2000" u="none" strike="noStrike" kern="1200" cap="none" spc="0" normalizeH="0" noProof="0" dirty="0">
              <a:ln>
                <a:noFill/>
              </a:ln>
              <a:solidFill>
                <a:srgbClr val="1974B8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1129F3FA-B81D-4E49-BDCE-8EDC37AFC809}"/>
              </a:ext>
            </a:extLst>
          </p:cNvPr>
          <p:cNvSpPr txBox="1">
            <a:spLocks/>
          </p:cNvSpPr>
          <p:nvPr/>
        </p:nvSpPr>
        <p:spPr>
          <a:xfrm>
            <a:off x="0" y="2225942"/>
            <a:ext cx="12192000" cy="4754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000" dirty="0">
                <a:solidFill>
                  <a:srgbClr val="1974B8"/>
                </a:solidFill>
                <a:ea typeface="+mj-ea"/>
                <a:cs typeface="+mj-cs"/>
              </a:rPr>
              <a:t>Результаты общероссийского социологического исследования</a:t>
            </a:r>
            <a:endParaRPr lang="en-US" sz="2000" dirty="0">
              <a:solidFill>
                <a:srgbClr val="1974B8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30750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20559" y="72806"/>
            <a:ext cx="10488550" cy="94176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186FB0"/>
                </a:solidFill>
              </a:rPr>
              <a:t>ОЦЕНКА СОБСТВЕННОЙ ВОСПРИИМЧИВОСТИ К БОЛЕЗНИ</a:t>
            </a:r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157BCEF-C00D-42BD-85F0-F10AC5271F14}"/>
              </a:ext>
            </a:extLst>
          </p:cNvPr>
          <p:cNvSpPr/>
          <p:nvPr/>
        </p:nvSpPr>
        <p:spPr>
          <a:xfrm>
            <a:off x="6316723" y="1171198"/>
            <a:ext cx="56475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i="1" dirty="0">
                <a:solidFill>
                  <a:srgbClr val="186FB0"/>
                </a:solidFill>
              </a:rPr>
              <a:t>Диаграмма 18. Информированность о более высокой восприимчивости к ОРВИ  у разных пациентов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0345DFF-B4D1-421D-9DAE-46CE780CE899}"/>
              </a:ext>
            </a:extLst>
          </p:cNvPr>
          <p:cNvSpPr/>
          <p:nvPr/>
        </p:nvSpPr>
        <p:spPr>
          <a:xfrm>
            <a:off x="520559" y="5045883"/>
            <a:ext cx="48577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dirty="0"/>
              <a:t>Большинство пациентов на </a:t>
            </a:r>
            <a:r>
              <a:rPr lang="ru-RU" sz="1400" dirty="0" err="1"/>
              <a:t>иммуносупрессии</a:t>
            </a:r>
            <a:r>
              <a:rPr lang="ru-RU" sz="1400" dirty="0"/>
              <a:t> знают о собственной более высокой восприимчивости к инфекционным болезням, в том числе к Covid-19 и его осложнениям – </a:t>
            </a:r>
            <a:r>
              <a:rPr lang="ru-RU" sz="1400" b="1" dirty="0">
                <a:solidFill>
                  <a:srgbClr val="FF0000"/>
                </a:solidFill>
              </a:rPr>
              <a:t>66,7% </a:t>
            </a:r>
            <a:r>
              <a:rPr lang="ru-RU" sz="1400" dirty="0"/>
              <a:t>в исследовании.</a:t>
            </a:r>
            <a:endParaRPr lang="ru-RU" sz="1400" dirty="0">
              <a:cs typeface="Arial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E2FACB5-238C-4553-9DCD-D65014B392B1}"/>
              </a:ext>
            </a:extLst>
          </p:cNvPr>
          <p:cNvSpPr/>
          <p:nvPr/>
        </p:nvSpPr>
        <p:spPr>
          <a:xfrm>
            <a:off x="593551" y="1171198"/>
            <a:ext cx="52705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i="1" dirty="0">
                <a:solidFill>
                  <a:srgbClr val="186FB0"/>
                </a:solidFill>
                <a:cs typeface="Times New Roman" panose="02020603050405020304" pitchFamily="18" charset="0"/>
              </a:rPr>
              <a:t>Диаграмма 17</a:t>
            </a:r>
            <a:r>
              <a:rPr lang="ru-RU" sz="1400" i="1" dirty="0">
                <a:solidFill>
                  <a:srgbClr val="186FB0"/>
                </a:solidFill>
              </a:rPr>
              <a:t>. Информированность о более высокой восприимчивости к ОРВИ и к осложнениям</a:t>
            </a:r>
          </a:p>
        </p:txBody>
      </p:sp>
      <p:pic>
        <p:nvPicPr>
          <p:cNvPr id="17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3551" y="6534773"/>
            <a:ext cx="1352539" cy="224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Заголовок 7"/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Профилактика Covid-19 для лиц с ослабленным иммунитетом, 2024 г.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40345DFF-B4D1-421D-9DAE-46CE780CE899}"/>
              </a:ext>
            </a:extLst>
          </p:cNvPr>
          <p:cNvSpPr/>
          <p:nvPr/>
        </p:nvSpPr>
        <p:spPr>
          <a:xfrm>
            <a:off x="6200180" y="5045883"/>
            <a:ext cx="52505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dirty="0"/>
              <a:t>Пациенты с </a:t>
            </a:r>
            <a:r>
              <a:rPr lang="ru-RU" sz="1400" dirty="0" err="1"/>
              <a:t>ревматоидным</a:t>
            </a:r>
            <a:r>
              <a:rPr lang="ru-RU" sz="1400" dirty="0"/>
              <a:t> артритом и с ПИД считают себя более информированными о собственных повышенных рисках в сезон ОРВИ: хорошо знают об этом </a:t>
            </a:r>
            <a:r>
              <a:rPr lang="ru-RU" sz="1400" b="1" dirty="0">
                <a:solidFill>
                  <a:srgbClr val="FF0000"/>
                </a:solidFill>
              </a:rPr>
              <a:t>72-74%</a:t>
            </a:r>
            <a:r>
              <a:rPr lang="ru-RU" sz="1400" dirty="0"/>
              <a:t>, в то время как в других группах пациентов – </a:t>
            </a:r>
            <a:r>
              <a:rPr lang="ru-RU" sz="1400" b="1" dirty="0">
                <a:solidFill>
                  <a:srgbClr val="FF0000"/>
                </a:solidFill>
              </a:rPr>
              <a:t>55-65%</a:t>
            </a:r>
            <a:r>
              <a:rPr lang="ru-RU" sz="1400" dirty="0"/>
              <a:t>.</a:t>
            </a:r>
          </a:p>
        </p:txBody>
      </p:sp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3D2D658F-F530-4AD5-BFE0-C0673447189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9674863"/>
              </p:ext>
            </p:extLst>
          </p:nvPr>
        </p:nvGraphicFramePr>
        <p:xfrm>
          <a:off x="802513" y="2235694"/>
          <a:ext cx="4194176" cy="2101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A9A67564-71B1-4888-9907-0F333DB9EA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2783800"/>
              </p:ext>
            </p:extLst>
          </p:nvPr>
        </p:nvGraphicFramePr>
        <p:xfrm>
          <a:off x="6111416" y="2141407"/>
          <a:ext cx="5428040" cy="2560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518127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20559" y="72806"/>
            <a:ext cx="10488550" cy="94176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186FB0"/>
                </a:solidFill>
              </a:rPr>
              <a:t>ИЗМЕНЕНИЕ ОБРАЗА ЖИЗНИ В СЕЗОН ВИРУСНЫХ ЗАБОЛЕВАНИЙ</a:t>
            </a:r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157BCEF-C00D-42BD-85F0-F10AC5271F14}"/>
              </a:ext>
            </a:extLst>
          </p:cNvPr>
          <p:cNvSpPr/>
          <p:nvPr/>
        </p:nvSpPr>
        <p:spPr>
          <a:xfrm>
            <a:off x="5841388" y="1305154"/>
            <a:ext cx="607758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i="1" dirty="0">
                <a:solidFill>
                  <a:srgbClr val="186FB0"/>
                </a:solidFill>
              </a:rPr>
              <a:t>Диаграммы 19 и 20. Изменение образа жизни в сезон вирусных заболеваний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0345DFF-B4D1-421D-9DAE-46CE780CE899}"/>
              </a:ext>
            </a:extLst>
          </p:cNvPr>
          <p:cNvSpPr/>
          <p:nvPr/>
        </p:nvSpPr>
        <p:spPr>
          <a:xfrm>
            <a:off x="570888" y="1295529"/>
            <a:ext cx="5223049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400" b="1" i="1" dirty="0">
                <a:solidFill>
                  <a:srgbClr val="186FB0"/>
                </a:solidFill>
              </a:rPr>
              <a:t>Сезоны вирусных инфекций влияют на образ жизни пациентов на </a:t>
            </a:r>
            <a:r>
              <a:rPr lang="ru-RU" sz="1400" b="1" i="1" dirty="0" err="1">
                <a:solidFill>
                  <a:srgbClr val="186FB0"/>
                </a:solidFill>
              </a:rPr>
              <a:t>иммуносупрессивной</a:t>
            </a:r>
            <a:r>
              <a:rPr lang="ru-RU" sz="1400" b="1" i="1" dirty="0">
                <a:solidFill>
                  <a:srgbClr val="186FB0"/>
                </a:solidFill>
              </a:rPr>
              <a:t> терапии</a:t>
            </a:r>
            <a:r>
              <a:rPr lang="ru-RU" sz="1400" dirty="0"/>
              <a:t>.</a:t>
            </a:r>
          </a:p>
          <a:p>
            <a:pPr>
              <a:spcAft>
                <a:spcPts val="600"/>
              </a:spcAft>
            </a:pPr>
            <a:r>
              <a:rPr lang="ru-RU" sz="1400" b="1" dirty="0">
                <a:solidFill>
                  <a:srgbClr val="FF0000"/>
                </a:solidFill>
              </a:rPr>
              <a:t>65%</a:t>
            </a:r>
            <a:r>
              <a:rPr lang="ru-RU" sz="1400" dirty="0">
                <a:solidFill>
                  <a:srgbClr val="FF0000"/>
                </a:solidFill>
              </a:rPr>
              <a:t> </a:t>
            </a:r>
            <a:r>
              <a:rPr lang="ru-RU" sz="1400" dirty="0"/>
              <a:t>опрошенных говорили о появлении тех или иных ограничений в жизни при вспышке эпидемий;</a:t>
            </a:r>
          </a:p>
          <a:p>
            <a:pPr>
              <a:spcAft>
                <a:spcPts val="600"/>
              </a:spcAft>
            </a:pPr>
            <a:r>
              <a:rPr lang="ru-RU" sz="1400" b="1" dirty="0">
                <a:solidFill>
                  <a:srgbClr val="FF0000"/>
                </a:solidFill>
              </a:rPr>
              <a:t>23% </a:t>
            </a:r>
            <a:r>
              <a:rPr lang="ru-RU" sz="1400" dirty="0"/>
              <a:t>указали на вынужденные ограничения в трудовой деятельности в сезон инфекций;</a:t>
            </a:r>
          </a:p>
          <a:p>
            <a:pPr>
              <a:spcAft>
                <a:spcPts val="600"/>
              </a:spcAft>
            </a:pPr>
            <a:r>
              <a:rPr lang="ru-RU" sz="1400" dirty="0"/>
              <a:t>Только </a:t>
            </a:r>
            <a:r>
              <a:rPr lang="ru-RU" sz="1400" b="1" dirty="0">
                <a:solidFill>
                  <a:srgbClr val="FF0000"/>
                </a:solidFill>
              </a:rPr>
              <a:t>22%</a:t>
            </a:r>
            <a:r>
              <a:rPr lang="ru-RU" sz="1400" dirty="0">
                <a:solidFill>
                  <a:srgbClr val="FF0000"/>
                </a:solidFill>
              </a:rPr>
              <a:t> </a:t>
            </a:r>
            <a:r>
              <a:rPr lang="ru-RU" sz="1400" dirty="0"/>
              <a:t>всех опрошенных ответили, что их жизнь никак не меняется во время вспышек вирусных заболеваний.</a:t>
            </a:r>
          </a:p>
          <a:p>
            <a:pPr>
              <a:spcAft>
                <a:spcPts val="600"/>
              </a:spcAft>
            </a:pPr>
            <a:endParaRPr lang="ru-RU" sz="1400" dirty="0">
              <a:cs typeface="Arial" pitchFamily="34" charset="0"/>
            </a:endParaRPr>
          </a:p>
          <a:p>
            <a:pPr>
              <a:spcAft>
                <a:spcPts val="600"/>
              </a:spcAft>
            </a:pPr>
            <a:endParaRPr lang="ru-RU" sz="1400" dirty="0"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400" dirty="0"/>
              <a:t>Сравнительно чаще на ограничения в сезон инфекционных заболеваний указывали опрошенные:</a:t>
            </a:r>
          </a:p>
          <a:p>
            <a:pPr marL="269875" indent="-269875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400" dirty="0"/>
              <a:t> с ПИД – </a:t>
            </a:r>
            <a:r>
              <a:rPr lang="ru-RU" sz="1400" b="1" dirty="0">
                <a:solidFill>
                  <a:srgbClr val="FF0000"/>
                </a:solidFill>
              </a:rPr>
              <a:t>76%</a:t>
            </a:r>
            <a:r>
              <a:rPr lang="ru-RU" sz="1400" dirty="0"/>
              <a:t>,</a:t>
            </a:r>
          </a:p>
          <a:p>
            <a:pPr marL="269875" indent="-269875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400" dirty="0"/>
              <a:t>с хронической болезнью почек – </a:t>
            </a:r>
            <a:r>
              <a:rPr lang="ru-RU" sz="1400" b="1" dirty="0">
                <a:solidFill>
                  <a:srgbClr val="FF0000"/>
                </a:solidFill>
              </a:rPr>
              <a:t>68,3%</a:t>
            </a:r>
            <a:r>
              <a:rPr lang="ru-RU" sz="1400" dirty="0"/>
              <a:t>.</a:t>
            </a:r>
          </a:p>
          <a:p>
            <a:pPr>
              <a:spcAft>
                <a:spcPts val="600"/>
              </a:spcAft>
            </a:pPr>
            <a:endParaRPr lang="ru-RU" sz="1400" dirty="0"/>
          </a:p>
          <a:p>
            <a:pPr>
              <a:spcAft>
                <a:spcPts val="600"/>
              </a:spcAft>
            </a:pPr>
            <a:r>
              <a:rPr lang="ru-RU" sz="1400" dirty="0"/>
              <a:t>Сравнительно реже на ограничения в сезон простуд указывали опрошенные опрошенные с аутоиммунными заболеваниями – </a:t>
            </a:r>
            <a:r>
              <a:rPr lang="ru-RU" sz="1400" b="1" dirty="0">
                <a:solidFill>
                  <a:srgbClr val="FF0000"/>
                </a:solidFill>
              </a:rPr>
              <a:t>55,7%</a:t>
            </a:r>
            <a:r>
              <a:rPr lang="ru-RU" sz="1400" dirty="0"/>
              <a:t>.</a:t>
            </a:r>
            <a:endParaRPr lang="ru-RU" sz="1400" dirty="0">
              <a:cs typeface="Arial" pitchFamily="34" charset="0"/>
            </a:endParaRPr>
          </a:p>
        </p:txBody>
      </p:sp>
      <p:pic>
        <p:nvPicPr>
          <p:cNvPr id="17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3551" y="6534773"/>
            <a:ext cx="1352539" cy="224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Заголовок 7"/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Профилактика Covid-19 для лиц с ослабленным иммунитетом, 2024 г.</a:t>
            </a:r>
          </a:p>
        </p:txBody>
      </p:sp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70F64196-E965-429E-B71F-29476F5635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69467668"/>
              </p:ext>
            </p:extLst>
          </p:nvPr>
        </p:nvGraphicFramePr>
        <p:xfrm>
          <a:off x="5755837" y="2030931"/>
          <a:ext cx="5943600" cy="1097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FB37163D-A5B3-4AAA-B9EE-69653B02C3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6631826"/>
              </p:ext>
            </p:extLst>
          </p:nvPr>
        </p:nvGraphicFramePr>
        <p:xfrm>
          <a:off x="5953841" y="3429000"/>
          <a:ext cx="5667271" cy="29172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518127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20559" y="72806"/>
            <a:ext cx="10488550" cy="94176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186FB0"/>
                </a:solidFill>
              </a:rPr>
              <a:t>ИЗМЕНЕНИЕ ОБРАЗА ЖИЗНИ В СЕЗОН ВИРУСНЫХ ЗАБОЛЕВАНИЙ</a:t>
            </a:r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0345DFF-B4D1-421D-9DAE-46CE780CE899}"/>
              </a:ext>
            </a:extLst>
          </p:cNvPr>
          <p:cNvSpPr/>
          <p:nvPr/>
        </p:nvSpPr>
        <p:spPr>
          <a:xfrm>
            <a:off x="568151" y="1425439"/>
            <a:ext cx="1128094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</a:pPr>
            <a:r>
              <a:rPr lang="ru-RU" sz="1500" b="1" i="1" dirty="0">
                <a:solidFill>
                  <a:srgbClr val="186FB0"/>
                </a:solidFill>
              </a:rPr>
              <a:t>Пациенты с опытом </a:t>
            </a:r>
            <a:r>
              <a:rPr lang="en-US" sz="1500" b="1" i="1" dirty="0">
                <a:solidFill>
                  <a:srgbClr val="186FB0"/>
                </a:solidFill>
              </a:rPr>
              <a:t>Covid-19</a:t>
            </a:r>
            <a:r>
              <a:rPr lang="ru-RU" sz="1500" b="1" i="1" dirty="0">
                <a:solidFill>
                  <a:srgbClr val="186FB0"/>
                </a:solidFill>
              </a:rPr>
              <a:t> чаще отмечают изменения в образе жизни в сезон вирусных заболеваний:</a:t>
            </a:r>
          </a:p>
          <a:p>
            <a:pPr marL="269875" lvl="0" indent="-269875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500" dirty="0"/>
              <a:t>среди официально имевших диагноз </a:t>
            </a:r>
            <a:r>
              <a:rPr lang="en-US" sz="1500" dirty="0"/>
              <a:t>Covid-19 </a:t>
            </a:r>
            <a:r>
              <a:rPr lang="ru-RU" sz="1500" dirty="0"/>
              <a:t>указали на ограничения в повседневной жизни </a:t>
            </a:r>
            <a:r>
              <a:rPr lang="ru-RU" sz="1500" b="1" dirty="0">
                <a:solidFill>
                  <a:srgbClr val="FF0000"/>
                </a:solidFill>
              </a:rPr>
              <a:t>71,6%, </a:t>
            </a:r>
            <a:r>
              <a:rPr lang="ru-RU" sz="1500" dirty="0"/>
              <a:t>на ограничениях работы </a:t>
            </a:r>
            <a:r>
              <a:rPr lang="ru-RU" sz="1500" b="1" dirty="0">
                <a:solidFill>
                  <a:srgbClr val="FF0000"/>
                </a:solidFill>
              </a:rPr>
              <a:t>32%</a:t>
            </a:r>
            <a:r>
              <a:rPr lang="ru-RU" sz="1500" dirty="0"/>
              <a:t>.</a:t>
            </a:r>
            <a:endParaRPr lang="en-US" sz="1500" dirty="0"/>
          </a:p>
          <a:p>
            <a:pPr marL="269875" lvl="0" indent="-269875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500" dirty="0"/>
              <a:t>те, у кого </a:t>
            </a:r>
            <a:r>
              <a:rPr lang="en-US" sz="1500" dirty="0"/>
              <a:t>Covid-19</a:t>
            </a:r>
            <a:r>
              <a:rPr lang="ru-RU" sz="1500" dirty="0"/>
              <a:t> был диагностирован по домашнему тесту, чаще говорили об ограничениях в работе: </a:t>
            </a:r>
            <a:r>
              <a:rPr lang="ru-RU" sz="1500" b="1" dirty="0">
                <a:solidFill>
                  <a:srgbClr val="FF0000"/>
                </a:solidFill>
              </a:rPr>
              <a:t>45,3%</a:t>
            </a:r>
            <a:r>
              <a:rPr lang="ru-RU" sz="1500" dirty="0"/>
              <a:t>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E2FACB5-238C-4553-9DCD-D65014B392B1}"/>
              </a:ext>
            </a:extLst>
          </p:cNvPr>
          <p:cNvSpPr/>
          <p:nvPr/>
        </p:nvSpPr>
        <p:spPr>
          <a:xfrm>
            <a:off x="588875" y="2888278"/>
            <a:ext cx="1135275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19.1. Изменение образа жизни в сезон вирусных заболеваний у переболевших Covid-19 и нет.</a:t>
            </a:r>
          </a:p>
          <a:p>
            <a:r>
              <a:rPr lang="ru-RU" sz="1500" i="1" dirty="0">
                <a:solidFill>
                  <a:srgbClr val="0070C0"/>
                </a:solidFill>
                <a:cs typeface="Times New Roman" panose="02020603050405020304" pitchFamily="18" charset="0"/>
              </a:rPr>
              <a:t>Ответ на вопрос, «Меняется ли Ваш образ жизни в периоды ухудшения эпидемиологической обстановки и в сезон ОРВИ?»</a:t>
            </a:r>
          </a:p>
        </p:txBody>
      </p:sp>
      <p:pic>
        <p:nvPicPr>
          <p:cNvPr id="17" name="Picture 2" descr="О КОМПАНИ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0888" y="6534773"/>
            <a:ext cx="1352539" cy="224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Заголовок 7"/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Профилактика Covid-19 для лиц с ослабленным иммунитетом, 2024 г.</a:t>
            </a:r>
          </a:p>
        </p:txBody>
      </p:sp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FB37163D-A5B3-4AAA-B9EE-69653B02C3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88987454"/>
              </p:ext>
            </p:extLst>
          </p:nvPr>
        </p:nvGraphicFramePr>
        <p:xfrm>
          <a:off x="1080655" y="3584864"/>
          <a:ext cx="10266218" cy="2607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5434259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20559" y="72806"/>
            <a:ext cx="10488550" cy="94176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186FB0"/>
                </a:solidFill>
              </a:rPr>
              <a:t>МЕРЫ ПРЕДОСТОРОЖНОСТИ В СЕЗОН ВИРУСНЫХ ЗАБОЛЕВАНИЙ</a:t>
            </a:r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157BCEF-C00D-42BD-85F0-F10AC5271F14}"/>
              </a:ext>
            </a:extLst>
          </p:cNvPr>
          <p:cNvSpPr/>
          <p:nvPr/>
        </p:nvSpPr>
        <p:spPr>
          <a:xfrm>
            <a:off x="5841388" y="1248990"/>
            <a:ext cx="63506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i="1" dirty="0">
                <a:solidFill>
                  <a:srgbClr val="186FB0"/>
                </a:solidFill>
              </a:rPr>
              <a:t>Диаграммы 21 и 22. Меры предосторожности в сезон вирусных заболеваний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0345DFF-B4D1-421D-9DAE-46CE780CE899}"/>
              </a:ext>
            </a:extLst>
          </p:cNvPr>
          <p:cNvSpPr/>
          <p:nvPr/>
        </p:nvSpPr>
        <p:spPr>
          <a:xfrm>
            <a:off x="570889" y="1239365"/>
            <a:ext cx="5011764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>
                <a:solidFill>
                  <a:srgbClr val="186FB0"/>
                </a:solidFill>
              </a:rPr>
              <a:t>Абсолютное большинство пациентов на </a:t>
            </a:r>
            <a:r>
              <a:rPr lang="ru-RU" sz="1400" b="1" i="1" dirty="0" err="1">
                <a:solidFill>
                  <a:srgbClr val="186FB0"/>
                </a:solidFill>
              </a:rPr>
              <a:t>иммуносупрессивной</a:t>
            </a:r>
            <a:r>
              <a:rPr lang="ru-RU" sz="1400" b="1" i="1" dirty="0">
                <a:solidFill>
                  <a:srgbClr val="186FB0"/>
                </a:solidFill>
              </a:rPr>
              <a:t> терапии что-то предпринимают </a:t>
            </a:r>
          </a:p>
          <a:p>
            <a:pPr>
              <a:spcAft>
                <a:spcPts val="1200"/>
              </a:spcAft>
            </a:pPr>
            <a:r>
              <a:rPr lang="ru-RU" sz="1400" b="1" i="1" dirty="0">
                <a:solidFill>
                  <a:srgbClr val="186FB0"/>
                </a:solidFill>
              </a:rPr>
              <a:t>для защиты в сезон вирусных инфекционных заболеваний</a:t>
            </a:r>
            <a:r>
              <a:rPr lang="ru-RU" sz="1400" dirty="0"/>
              <a:t>.</a:t>
            </a:r>
          </a:p>
          <a:p>
            <a:r>
              <a:rPr lang="ru-RU" sz="1400" b="1" dirty="0">
                <a:solidFill>
                  <a:srgbClr val="FF0000"/>
                </a:solidFill>
              </a:rPr>
              <a:t>68%</a:t>
            </a:r>
            <a:r>
              <a:rPr lang="ru-RU" sz="1400" dirty="0">
                <a:solidFill>
                  <a:srgbClr val="FF0000"/>
                </a:solidFill>
              </a:rPr>
              <a:t> </a:t>
            </a:r>
            <a:r>
              <a:rPr lang="ru-RU" sz="1400" dirty="0"/>
              <a:t>опрошенных используют какие-то средства, </a:t>
            </a:r>
          </a:p>
          <a:p>
            <a:pPr>
              <a:spcAft>
                <a:spcPts val="600"/>
              </a:spcAft>
            </a:pPr>
            <a:r>
              <a:rPr lang="ru-RU" sz="1400" dirty="0"/>
              <a:t>от масок до мазей, витаминов и проч.;</a:t>
            </a:r>
          </a:p>
          <a:p>
            <a:pPr>
              <a:spcAft>
                <a:spcPts val="600"/>
              </a:spcAft>
            </a:pPr>
            <a:r>
              <a:rPr lang="ru-RU" sz="1400" b="1" dirty="0">
                <a:solidFill>
                  <a:srgbClr val="FF0000"/>
                </a:solidFill>
              </a:rPr>
              <a:t>42% </a:t>
            </a:r>
            <a:r>
              <a:rPr lang="ru-RU" sz="1400" dirty="0"/>
              <a:t>стараются реже выходить из дома;</a:t>
            </a:r>
          </a:p>
          <a:p>
            <a:r>
              <a:rPr lang="ru-RU" sz="1400" dirty="0"/>
              <a:t>Только </a:t>
            </a:r>
            <a:r>
              <a:rPr lang="ru-RU" sz="1400" b="1" dirty="0">
                <a:solidFill>
                  <a:srgbClr val="FF0000"/>
                </a:solidFill>
              </a:rPr>
              <a:t>12,6%</a:t>
            </a:r>
            <a:r>
              <a:rPr lang="ru-RU" sz="1400" dirty="0">
                <a:solidFill>
                  <a:srgbClr val="FF0000"/>
                </a:solidFill>
              </a:rPr>
              <a:t> </a:t>
            </a:r>
            <a:r>
              <a:rPr lang="ru-RU" sz="1400" dirty="0"/>
              <a:t>опрошенных не предпринимают никаких мер</a:t>
            </a:r>
          </a:p>
          <a:p>
            <a:pPr>
              <a:spcAft>
                <a:spcPts val="600"/>
              </a:spcAft>
            </a:pPr>
            <a:r>
              <a:rPr lang="ru-RU" sz="1400" dirty="0"/>
              <a:t>в период эпидемий.</a:t>
            </a:r>
          </a:p>
          <a:p>
            <a:pPr>
              <a:spcAft>
                <a:spcPts val="600"/>
              </a:spcAft>
            </a:pPr>
            <a:endParaRPr lang="ru-RU" sz="1400" dirty="0">
              <a:cs typeface="Arial" pitchFamily="34" charset="0"/>
            </a:endParaRPr>
          </a:p>
          <a:p>
            <a:pPr>
              <a:spcAft>
                <a:spcPts val="600"/>
              </a:spcAft>
            </a:pPr>
            <a:endParaRPr lang="ru-RU" sz="1400" dirty="0"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400" dirty="0"/>
              <a:t>Самыми дисциплинированными пациентами являются больные ПИД: </a:t>
            </a:r>
            <a:r>
              <a:rPr lang="ru-RU" sz="1400" b="1" dirty="0">
                <a:solidFill>
                  <a:srgbClr val="FF0000"/>
                </a:solidFill>
              </a:rPr>
              <a:t>81%</a:t>
            </a:r>
            <a:r>
              <a:rPr lang="ru-RU" sz="1400" dirty="0"/>
              <a:t> опрошенных с ПИД используют различные средства, </a:t>
            </a:r>
            <a:r>
              <a:rPr lang="ru-RU" sz="1400" b="1" dirty="0">
                <a:solidFill>
                  <a:srgbClr val="FF0000"/>
                </a:solidFill>
              </a:rPr>
              <a:t>60%</a:t>
            </a:r>
            <a:r>
              <a:rPr lang="ru-RU" sz="1400" dirty="0"/>
              <a:t> уходят в самоизоляцию. </a:t>
            </a:r>
          </a:p>
          <a:p>
            <a:pPr>
              <a:spcAft>
                <a:spcPts val="600"/>
              </a:spcAft>
            </a:pPr>
            <a:endParaRPr lang="ru-RU" sz="1400" dirty="0"/>
          </a:p>
          <a:p>
            <a:pPr>
              <a:spcAft>
                <a:spcPts val="600"/>
              </a:spcAft>
            </a:pPr>
            <a:r>
              <a:rPr lang="ru-RU" sz="1400" dirty="0"/>
              <a:t>Реже других используют специальные средства защиты пациенты с аутоиммунными заболеваниями: среди них больше всего тех, кто не принимает никаких мер предосторожности в сезон ОРВИ (</a:t>
            </a:r>
            <a:r>
              <a:rPr lang="ru-RU" sz="1400" b="1" dirty="0">
                <a:solidFill>
                  <a:srgbClr val="FF0000"/>
                </a:solidFill>
              </a:rPr>
              <a:t>23,7%</a:t>
            </a:r>
            <a:r>
              <a:rPr lang="ru-RU" sz="1400" dirty="0"/>
              <a:t>).</a:t>
            </a:r>
            <a:endParaRPr lang="ru-RU" sz="1400" dirty="0">
              <a:cs typeface="Arial" pitchFamily="34" charset="0"/>
            </a:endParaRPr>
          </a:p>
        </p:txBody>
      </p:sp>
      <p:pic>
        <p:nvPicPr>
          <p:cNvPr id="17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3551" y="6534773"/>
            <a:ext cx="1352539" cy="224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Заголовок 7"/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Профилактика Covid-19 для лиц с ослабленным иммунитетом, 2024 г.</a:t>
            </a: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48E95E42-FE36-4C53-91F9-880BBEA177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2897124"/>
              </p:ext>
            </p:extLst>
          </p:nvPr>
        </p:nvGraphicFramePr>
        <p:xfrm>
          <a:off x="5755836" y="1714734"/>
          <a:ext cx="6185797" cy="1241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D66AF1F0-0875-4D38-8477-B26A338CF0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7327866"/>
              </p:ext>
            </p:extLst>
          </p:nvPr>
        </p:nvGraphicFramePr>
        <p:xfrm>
          <a:off x="5755836" y="3466682"/>
          <a:ext cx="6029678" cy="2756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518127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20559" y="72806"/>
            <a:ext cx="10488550" cy="94176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186FB0"/>
                </a:solidFill>
              </a:rPr>
              <a:t>МЕРЫ ПРЕДОСТОРОЖНОСТИ В СЕЗОН ВИРУСНЫХ ЗАБОЛЕВАНИЙ</a:t>
            </a:r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0345DFF-B4D1-421D-9DAE-46CE780CE899}"/>
              </a:ext>
            </a:extLst>
          </p:cNvPr>
          <p:cNvSpPr/>
          <p:nvPr/>
        </p:nvSpPr>
        <p:spPr>
          <a:xfrm>
            <a:off x="568152" y="1321529"/>
            <a:ext cx="11038493" cy="907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400" dirty="0"/>
              <a:t>Защитные средства (маски, антисептики, мази, витамины и др.) в равной степени используют все пациенты, независимо от того, был или нет у них </a:t>
            </a:r>
            <a:r>
              <a:rPr lang="en-US" sz="1400" dirty="0"/>
              <a:t>Covid-19</a:t>
            </a:r>
            <a:r>
              <a:rPr lang="ru-RU" sz="1400" dirty="0"/>
              <a:t>:  порядка </a:t>
            </a:r>
            <a:r>
              <a:rPr lang="ru-RU" sz="1400" b="1" dirty="0">
                <a:solidFill>
                  <a:srgbClr val="FF0000"/>
                </a:solidFill>
              </a:rPr>
              <a:t>70%</a:t>
            </a:r>
            <a:r>
              <a:rPr lang="ru-RU" sz="1400" dirty="0"/>
              <a:t> опрошенных во всех группах говорили об этом.</a:t>
            </a:r>
          </a:p>
          <a:p>
            <a:pPr>
              <a:spcAft>
                <a:spcPts val="1200"/>
              </a:spcAft>
            </a:pPr>
            <a:r>
              <a:rPr lang="ru-RU" sz="1400" dirty="0"/>
              <a:t>Те, кто перенес </a:t>
            </a:r>
            <a:r>
              <a:rPr lang="en-US" sz="1400" dirty="0"/>
              <a:t>Covid-19</a:t>
            </a:r>
            <a:r>
              <a:rPr lang="ru-RU" sz="1400" dirty="0"/>
              <a:t>, – официально или нет – стараются реже выходить из дома в сезон вирусов (</a:t>
            </a:r>
            <a:r>
              <a:rPr lang="ru-RU" sz="1400" b="1" dirty="0">
                <a:solidFill>
                  <a:srgbClr val="FF0000"/>
                </a:solidFill>
              </a:rPr>
              <a:t>50%</a:t>
            </a:r>
            <a:r>
              <a:rPr lang="ru-RU" sz="1500" dirty="0"/>
              <a:t>).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E2FACB5-238C-4553-9DCD-D65014B392B1}"/>
              </a:ext>
            </a:extLst>
          </p:cNvPr>
          <p:cNvSpPr/>
          <p:nvPr/>
        </p:nvSpPr>
        <p:spPr>
          <a:xfrm>
            <a:off x="588875" y="2888278"/>
            <a:ext cx="112395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21.1. Меры предосторожности в сезон вирусных заболеваний у переболевших Covid-19 и нет // «Принимаете ли Вы дополнительные меры предосторожности в сезон вирусных инфекционных заболеваний?»</a:t>
            </a:r>
          </a:p>
        </p:txBody>
      </p:sp>
      <p:pic>
        <p:nvPicPr>
          <p:cNvPr id="17" name="Picture 2" descr="О КОМПАНИ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0888" y="6534773"/>
            <a:ext cx="1352539" cy="224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Заголовок 7"/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Профилактика Covid-19 для лиц с ослабленным иммунитетом, 2024 г.</a:t>
            </a:r>
          </a:p>
        </p:txBody>
      </p:sp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FB37163D-A5B3-4AAA-B9EE-69653B02C3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6229535"/>
              </p:ext>
            </p:extLst>
          </p:nvPr>
        </p:nvGraphicFramePr>
        <p:xfrm>
          <a:off x="2085974" y="3832535"/>
          <a:ext cx="7896225" cy="2203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99114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20559" y="72806"/>
            <a:ext cx="10488550" cy="94176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186FB0"/>
                </a:solidFill>
              </a:rPr>
              <a:t>МЕРЫ ПРЕДОСТОРОЖНОСТИ В СЕЗОН ВИРУСНЫХ ЗАБОЛЕВАНИЙ</a:t>
            </a:r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157BCEF-C00D-42BD-85F0-F10AC5271F14}"/>
              </a:ext>
            </a:extLst>
          </p:cNvPr>
          <p:cNvSpPr/>
          <p:nvPr/>
        </p:nvSpPr>
        <p:spPr>
          <a:xfrm>
            <a:off x="6001208" y="1226206"/>
            <a:ext cx="61907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i="1" dirty="0">
                <a:solidFill>
                  <a:srgbClr val="186FB0"/>
                </a:solidFill>
              </a:rPr>
              <a:t>Диаграммы 23 и 24. Отношение к вакцинации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0345DFF-B4D1-421D-9DAE-46CE780CE899}"/>
              </a:ext>
            </a:extLst>
          </p:cNvPr>
          <p:cNvSpPr/>
          <p:nvPr/>
        </p:nvSpPr>
        <p:spPr>
          <a:xfrm>
            <a:off x="570888" y="1216581"/>
            <a:ext cx="52705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400" b="1" i="1" dirty="0">
                <a:solidFill>
                  <a:srgbClr val="186FB0"/>
                </a:solidFill>
              </a:rPr>
              <a:t>Мнения пациентов на </a:t>
            </a:r>
            <a:r>
              <a:rPr lang="ru-RU" sz="1400" b="1" i="1" dirty="0" err="1">
                <a:solidFill>
                  <a:srgbClr val="186FB0"/>
                </a:solidFill>
              </a:rPr>
              <a:t>иммуносупрессии</a:t>
            </a:r>
            <a:r>
              <a:rPr lang="ru-RU" sz="1400" b="1" i="1" dirty="0">
                <a:solidFill>
                  <a:srgbClr val="186FB0"/>
                </a:solidFill>
              </a:rPr>
              <a:t> относительно вакцинации разделились:</a:t>
            </a:r>
          </a:p>
          <a:p>
            <a:pPr lvl="0">
              <a:spcAft>
                <a:spcPts val="600"/>
              </a:spcAft>
            </a:pPr>
            <a:r>
              <a:rPr lang="ru-RU" sz="1400" b="1" dirty="0">
                <a:solidFill>
                  <a:srgbClr val="FF0000"/>
                </a:solidFill>
              </a:rPr>
              <a:t>31,5%</a:t>
            </a:r>
            <a:r>
              <a:rPr lang="ru-RU" sz="1400" dirty="0"/>
              <a:t> опрошенных считают вакцинацию эффективной для всех, </a:t>
            </a:r>
          </a:p>
          <a:p>
            <a:pPr lvl="0">
              <a:spcAft>
                <a:spcPts val="600"/>
              </a:spcAft>
            </a:pPr>
            <a:r>
              <a:rPr lang="ru-RU" sz="1400" b="1" dirty="0">
                <a:solidFill>
                  <a:srgbClr val="FF0000"/>
                </a:solidFill>
              </a:rPr>
              <a:t>14,6% </a:t>
            </a:r>
            <a:r>
              <a:rPr lang="ru-RU" sz="1400" dirty="0"/>
              <a:t>опрошенных – необходимой мерой для людей со схожими заболеваниями. </a:t>
            </a:r>
          </a:p>
          <a:p>
            <a:pPr>
              <a:spcAft>
                <a:spcPts val="600"/>
              </a:spcAft>
            </a:pPr>
            <a:r>
              <a:rPr lang="ru-RU" sz="1400" b="1" dirty="0">
                <a:solidFill>
                  <a:srgbClr val="FF0000"/>
                </a:solidFill>
              </a:rPr>
              <a:t>36,7%</a:t>
            </a:r>
            <a:r>
              <a:rPr lang="ru-RU" sz="1400" dirty="0"/>
              <a:t> опрошенных придерживаются мнения, что вакцинация противопоказана людям с заболеваниями как у них. </a:t>
            </a:r>
          </a:p>
          <a:p>
            <a:pPr>
              <a:spcAft>
                <a:spcPts val="600"/>
              </a:spcAft>
            </a:pPr>
            <a:r>
              <a:rPr lang="ru-RU" sz="1400" dirty="0"/>
              <a:t>Абсолютных «</a:t>
            </a:r>
            <a:r>
              <a:rPr lang="ru-RU" sz="1400" dirty="0" err="1"/>
              <a:t>антиваксеров</a:t>
            </a:r>
            <a:r>
              <a:rPr lang="ru-RU" sz="1400" dirty="0"/>
              <a:t>» среди опрошенных оказалось </a:t>
            </a:r>
            <a:r>
              <a:rPr lang="ru-RU" sz="1400" b="1" dirty="0">
                <a:solidFill>
                  <a:srgbClr val="FF0000"/>
                </a:solidFill>
              </a:rPr>
              <a:t>13%</a:t>
            </a:r>
            <a:r>
              <a:rPr lang="ru-RU" sz="1400" dirty="0"/>
              <a:t>.</a:t>
            </a:r>
          </a:p>
          <a:p>
            <a:pPr>
              <a:spcAft>
                <a:spcPts val="600"/>
              </a:spcAft>
            </a:pPr>
            <a:endParaRPr lang="ru-RU" sz="1400" dirty="0">
              <a:cs typeface="Arial" pitchFamily="34" charset="0"/>
            </a:endParaRPr>
          </a:p>
          <a:p>
            <a:pPr>
              <a:spcAft>
                <a:spcPts val="600"/>
              </a:spcAft>
            </a:pPr>
            <a:endParaRPr lang="ru-RU" sz="1400" dirty="0">
              <a:cs typeface="Arial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400" dirty="0"/>
              <a:t>Больше всего сторонников вакцинации в том числе для себя среди пациентов с ПИД (</a:t>
            </a:r>
            <a:r>
              <a:rPr lang="ru-RU" sz="1400" b="1" dirty="0">
                <a:solidFill>
                  <a:srgbClr val="FF0000"/>
                </a:solidFill>
              </a:rPr>
              <a:t>63,2%</a:t>
            </a:r>
            <a:r>
              <a:rPr lang="ru-RU" sz="1400" dirty="0"/>
              <a:t>*) и ХБП (</a:t>
            </a:r>
            <a:r>
              <a:rPr lang="ru-RU" sz="1400" b="1" dirty="0">
                <a:solidFill>
                  <a:srgbClr val="FF0000"/>
                </a:solidFill>
              </a:rPr>
              <a:t>62,5%</a:t>
            </a:r>
            <a:r>
              <a:rPr lang="ru-RU" sz="1400" dirty="0"/>
              <a:t>*).</a:t>
            </a:r>
          </a:p>
          <a:p>
            <a:pPr>
              <a:spcAft>
                <a:spcPts val="600"/>
              </a:spcAft>
            </a:pPr>
            <a:endParaRPr lang="ru-RU" sz="1400" dirty="0"/>
          </a:p>
          <a:p>
            <a:pPr>
              <a:spcAft>
                <a:spcPts val="600"/>
              </a:spcAft>
            </a:pPr>
            <a:r>
              <a:rPr lang="ru-RU" sz="1400" dirty="0"/>
              <a:t>Реже считают вакцинацию необходимой в том числе для себя больные ИВРЗ (</a:t>
            </a:r>
            <a:r>
              <a:rPr lang="ru-RU" sz="1400" b="1" dirty="0">
                <a:solidFill>
                  <a:srgbClr val="FF0000"/>
                </a:solidFill>
              </a:rPr>
              <a:t>35,5%</a:t>
            </a:r>
            <a:r>
              <a:rPr lang="ru-RU" sz="1400" dirty="0"/>
              <a:t>*), онкологическими (</a:t>
            </a:r>
            <a:r>
              <a:rPr lang="ru-RU" sz="1400" b="1" dirty="0">
                <a:solidFill>
                  <a:srgbClr val="FF0000"/>
                </a:solidFill>
              </a:rPr>
              <a:t>39,4%</a:t>
            </a:r>
            <a:r>
              <a:rPr lang="ru-RU" sz="1400" dirty="0"/>
              <a:t>*) и аутоиммунными заболеваниями (</a:t>
            </a:r>
            <a:r>
              <a:rPr lang="ru-RU" sz="1400" b="1" dirty="0">
                <a:solidFill>
                  <a:srgbClr val="FF0000"/>
                </a:solidFill>
              </a:rPr>
              <a:t>38%</a:t>
            </a:r>
            <a:r>
              <a:rPr lang="ru-RU" sz="1400" dirty="0"/>
              <a:t>*).</a:t>
            </a:r>
          </a:p>
          <a:p>
            <a:pPr>
              <a:spcAft>
                <a:spcPts val="600"/>
              </a:spcAft>
            </a:pPr>
            <a:endParaRPr lang="ru-RU" sz="1400" dirty="0">
              <a:cs typeface="Arial" pitchFamily="34" charset="0"/>
            </a:endParaRPr>
          </a:p>
          <a:p>
            <a:r>
              <a:rPr lang="ru-RU" sz="1100" dirty="0">
                <a:cs typeface="Arial" pitchFamily="34" charset="0"/>
              </a:rPr>
              <a:t>* Цифры получены путем сложения двух ответов: </a:t>
            </a:r>
          </a:p>
          <a:p>
            <a:pPr>
              <a:spcAft>
                <a:spcPts val="600"/>
              </a:spcAft>
            </a:pPr>
            <a:r>
              <a:rPr lang="ru-RU" sz="1100" dirty="0">
                <a:cs typeface="Arial" pitchFamily="34" charset="0"/>
              </a:rPr>
              <a:t>«вакцинация важна для всех» + «вакцинация необходима при моем заболевании»</a:t>
            </a:r>
          </a:p>
        </p:txBody>
      </p:sp>
      <p:pic>
        <p:nvPicPr>
          <p:cNvPr id="17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3551" y="6534773"/>
            <a:ext cx="1352539" cy="224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Заголовок 7"/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Профилактика Covid-19 для лиц с ослабленным иммунитетом, 2024 г.</a:t>
            </a:r>
          </a:p>
        </p:txBody>
      </p:sp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55624BF4-0982-4401-917C-F869EA95E0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5466962"/>
              </p:ext>
            </p:extLst>
          </p:nvPr>
        </p:nvGraphicFramePr>
        <p:xfrm>
          <a:off x="5842535" y="1654602"/>
          <a:ext cx="6099098" cy="1695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E173C35C-EAFB-4C13-BA3A-EF1F836CFF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99476737"/>
              </p:ext>
            </p:extLst>
          </p:nvPr>
        </p:nvGraphicFramePr>
        <p:xfrm>
          <a:off x="6001208" y="3576659"/>
          <a:ext cx="5940425" cy="2879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5181270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20559" y="72806"/>
            <a:ext cx="10488550" cy="94176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186FB0"/>
                </a:solidFill>
              </a:rPr>
              <a:t>ВАКЦИНАЦИЯ ОТ </a:t>
            </a:r>
            <a:r>
              <a:rPr lang="en-US" sz="2400" dirty="0">
                <a:solidFill>
                  <a:srgbClr val="186FB0"/>
                </a:solidFill>
              </a:rPr>
              <a:t>COVID</a:t>
            </a:r>
            <a:r>
              <a:rPr lang="ru-RU" sz="2400" dirty="0">
                <a:solidFill>
                  <a:srgbClr val="186FB0"/>
                </a:solidFill>
              </a:rPr>
              <a:t>-19</a:t>
            </a:r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157BCEF-C00D-42BD-85F0-F10AC5271F14}"/>
              </a:ext>
            </a:extLst>
          </p:cNvPr>
          <p:cNvSpPr/>
          <p:nvPr/>
        </p:nvSpPr>
        <p:spPr>
          <a:xfrm>
            <a:off x="6205931" y="1081870"/>
            <a:ext cx="63506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i="1" dirty="0">
                <a:solidFill>
                  <a:srgbClr val="186FB0"/>
                </a:solidFill>
              </a:rPr>
              <a:t>Диаграммы 25 и 26. Вакцинация против гриппа и </a:t>
            </a:r>
            <a:r>
              <a:rPr lang="en-US" sz="1400" i="1" dirty="0">
                <a:solidFill>
                  <a:srgbClr val="186FB0"/>
                </a:solidFill>
              </a:rPr>
              <a:t>Covid-19</a:t>
            </a:r>
            <a:endParaRPr lang="ru-RU" sz="1400" i="1" dirty="0">
              <a:solidFill>
                <a:srgbClr val="186FB0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0345DFF-B4D1-421D-9DAE-46CE780CE899}"/>
              </a:ext>
            </a:extLst>
          </p:cNvPr>
          <p:cNvSpPr/>
          <p:nvPr/>
        </p:nvSpPr>
        <p:spPr>
          <a:xfrm>
            <a:off x="520559" y="1127390"/>
            <a:ext cx="5462999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400" b="1" i="1" dirty="0">
                <a:solidFill>
                  <a:srgbClr val="186FB0"/>
                </a:solidFill>
              </a:rPr>
              <a:t>Вакцинация от гриппа продолжает оставаться не очень распространенной среди пациентов на </a:t>
            </a:r>
            <a:r>
              <a:rPr lang="ru-RU" sz="1400" b="1" i="1" dirty="0" err="1">
                <a:solidFill>
                  <a:srgbClr val="186FB0"/>
                </a:solidFill>
              </a:rPr>
              <a:t>иммуносупрессивной</a:t>
            </a:r>
            <a:r>
              <a:rPr lang="ru-RU" sz="1400" b="1" i="1" dirty="0">
                <a:solidFill>
                  <a:srgbClr val="186FB0"/>
                </a:solidFill>
              </a:rPr>
              <a:t> терапии: </a:t>
            </a:r>
          </a:p>
          <a:p>
            <a:pPr lvl="0">
              <a:spcAft>
                <a:spcPts val="600"/>
              </a:spcAft>
            </a:pPr>
            <a:r>
              <a:rPr lang="ru-RU" sz="1400" dirty="0">
                <a:solidFill>
                  <a:srgbClr val="FF0000"/>
                </a:solidFill>
              </a:rPr>
              <a:t>Каждый второй опрошенный не проходит вакцинацию, </a:t>
            </a:r>
          </a:p>
          <a:p>
            <a:pPr lvl="0">
              <a:spcAft>
                <a:spcPts val="600"/>
              </a:spcAft>
            </a:pPr>
            <a:r>
              <a:rPr lang="ru-RU" sz="1400" b="1" dirty="0">
                <a:solidFill>
                  <a:srgbClr val="FF0000"/>
                </a:solidFill>
              </a:rPr>
              <a:t>19%</a:t>
            </a:r>
            <a:r>
              <a:rPr lang="ru-RU" sz="1400" dirty="0"/>
              <a:t> прививаются перед сезоном гриппа, </a:t>
            </a:r>
          </a:p>
          <a:p>
            <a:pPr lvl="0">
              <a:spcAft>
                <a:spcPts val="600"/>
              </a:spcAft>
            </a:pPr>
            <a:r>
              <a:rPr lang="ru-RU" sz="1400" b="1" dirty="0">
                <a:solidFill>
                  <a:srgbClr val="FF0000"/>
                </a:solidFill>
              </a:rPr>
              <a:t>18%</a:t>
            </a:r>
            <a:r>
              <a:rPr lang="ru-RU" sz="1400" dirty="0"/>
              <a:t> - от случая к случаю, </a:t>
            </a:r>
          </a:p>
          <a:p>
            <a:pPr lvl="0">
              <a:spcAft>
                <a:spcPts val="600"/>
              </a:spcAft>
            </a:pPr>
            <a:r>
              <a:rPr lang="ru-RU" sz="1400" b="1" dirty="0">
                <a:solidFill>
                  <a:srgbClr val="FF0000"/>
                </a:solidFill>
              </a:rPr>
              <a:t>1,7%</a:t>
            </a:r>
            <a:r>
              <a:rPr lang="ru-RU" sz="1400" dirty="0"/>
              <a:t> - перед госпитализацией.</a:t>
            </a:r>
            <a:endParaRPr lang="en-US" sz="1400" dirty="0"/>
          </a:p>
          <a:p>
            <a:pPr lvl="0">
              <a:spcAft>
                <a:spcPts val="600"/>
              </a:spcAft>
            </a:pPr>
            <a:endParaRPr lang="en-US" sz="1400" dirty="0"/>
          </a:p>
          <a:p>
            <a:pPr>
              <a:spcAft>
                <a:spcPts val="600"/>
              </a:spcAft>
            </a:pPr>
            <a:r>
              <a:rPr lang="ru-RU" sz="1400" dirty="0">
                <a:solidFill>
                  <a:srgbClr val="FF0000"/>
                </a:solidFill>
              </a:rPr>
              <a:t>Масштабы вакцинации от </a:t>
            </a:r>
            <a:r>
              <a:rPr lang="en-US" sz="1400" dirty="0">
                <a:solidFill>
                  <a:srgbClr val="FF0000"/>
                </a:solidFill>
              </a:rPr>
              <a:t>Covid-19</a:t>
            </a:r>
            <a:r>
              <a:rPr lang="ru-RU" sz="1400" dirty="0">
                <a:solidFill>
                  <a:srgbClr val="FF0000"/>
                </a:solidFill>
              </a:rPr>
              <a:t> в этом году примерно те же, что и годом ранее:</a:t>
            </a:r>
          </a:p>
          <a:p>
            <a:pPr>
              <a:spcAft>
                <a:spcPts val="600"/>
              </a:spcAft>
            </a:pPr>
            <a:r>
              <a:rPr lang="ru-RU" sz="1400" b="1" dirty="0">
                <a:solidFill>
                  <a:srgbClr val="FF0000"/>
                </a:solidFill>
              </a:rPr>
              <a:t>50%</a:t>
            </a:r>
            <a:r>
              <a:rPr lang="ru-RU" sz="1400" dirty="0"/>
              <a:t> – каждый второй пациент на </a:t>
            </a:r>
            <a:r>
              <a:rPr lang="ru-RU" sz="1400" dirty="0" err="1"/>
              <a:t>иммуносупрессии</a:t>
            </a:r>
            <a:r>
              <a:rPr lang="ru-RU" sz="1400" dirty="0"/>
              <a:t> сегодня по разным причинам не вакцинирован от Covid-19,</a:t>
            </a:r>
          </a:p>
          <a:p>
            <a:pPr>
              <a:spcAft>
                <a:spcPts val="600"/>
              </a:spcAft>
            </a:pPr>
            <a:r>
              <a:rPr lang="ru-RU" sz="1400" b="1" dirty="0">
                <a:solidFill>
                  <a:srgbClr val="FF0000"/>
                </a:solidFill>
              </a:rPr>
              <a:t>20% </a:t>
            </a:r>
            <a:r>
              <a:rPr lang="ru-RU" sz="1400" dirty="0"/>
              <a:t>опрошенных являются </a:t>
            </a:r>
            <a:r>
              <a:rPr lang="ru-RU" sz="1400" dirty="0" err="1"/>
              <a:t>антивактерами</a:t>
            </a:r>
            <a:r>
              <a:rPr lang="ru-RU" sz="1400" dirty="0"/>
              <a:t> по убеждению,</a:t>
            </a:r>
          </a:p>
          <a:p>
            <a:pPr>
              <a:spcAft>
                <a:spcPts val="600"/>
              </a:spcAft>
            </a:pPr>
            <a:r>
              <a:rPr lang="ru-RU" sz="1400" b="1" dirty="0">
                <a:solidFill>
                  <a:srgbClr val="FF0000"/>
                </a:solidFill>
              </a:rPr>
              <a:t>32,3%</a:t>
            </a:r>
            <a:r>
              <a:rPr lang="ru-RU" sz="1400" dirty="0"/>
              <a:t> имеют двойную вакцину от Covid-19,</a:t>
            </a:r>
          </a:p>
          <a:p>
            <a:pPr>
              <a:spcAft>
                <a:spcPts val="600"/>
              </a:spcAft>
            </a:pPr>
            <a:r>
              <a:rPr lang="ru-RU" sz="1400" b="1" dirty="0">
                <a:solidFill>
                  <a:srgbClr val="FF0000"/>
                </a:solidFill>
              </a:rPr>
              <a:t>15,2%</a:t>
            </a:r>
            <a:r>
              <a:rPr lang="ru-RU" sz="1400" dirty="0"/>
              <a:t> прошли ревакцинацию.</a:t>
            </a:r>
          </a:p>
          <a:p>
            <a:pPr>
              <a:spcAft>
                <a:spcPts val="600"/>
              </a:spcAft>
            </a:pPr>
            <a:endParaRPr lang="ru-RU" sz="1400" dirty="0"/>
          </a:p>
          <a:p>
            <a:pPr>
              <a:spcAft>
                <a:spcPts val="600"/>
              </a:spcAft>
            </a:pPr>
            <a:r>
              <a:rPr lang="ru-RU" sz="1400" b="1" i="1" dirty="0">
                <a:solidFill>
                  <a:srgbClr val="186FB0"/>
                </a:solidFill>
              </a:rPr>
              <a:t>Доля прошедших доконтактную профилактику моноклональными антителами среди пациентов на иммуносупрессии остается ничтожно мала </a:t>
            </a:r>
            <a:r>
              <a:rPr lang="ru-RU" sz="1400" dirty="0"/>
              <a:t>– в исследовании </a:t>
            </a:r>
            <a:r>
              <a:rPr lang="ru-RU" sz="1400" b="1" dirty="0">
                <a:solidFill>
                  <a:srgbClr val="FF0000"/>
                </a:solidFill>
              </a:rPr>
              <a:t>2,3%</a:t>
            </a:r>
            <a:r>
              <a:rPr lang="ru-RU" sz="1400" dirty="0"/>
              <a:t> опрошенных.</a:t>
            </a:r>
            <a:endParaRPr lang="ru-RU" sz="1400" dirty="0">
              <a:cs typeface="Arial" pitchFamily="34" charset="0"/>
            </a:endParaRPr>
          </a:p>
        </p:txBody>
      </p:sp>
      <p:pic>
        <p:nvPicPr>
          <p:cNvPr id="17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3551" y="6534773"/>
            <a:ext cx="1352539" cy="224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Заголовок 7"/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Профилактика Covid-19 для лиц с ослабленным иммунитетом, 2024 г.</a:t>
            </a: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539FD1B7-E493-4FE6-9CAE-8B0E6D5985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50181943"/>
              </p:ext>
            </p:extLst>
          </p:nvPr>
        </p:nvGraphicFramePr>
        <p:xfrm>
          <a:off x="5740068" y="1486835"/>
          <a:ext cx="6116053" cy="1761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CACDBCD2-B300-47B9-8F66-633BFD7B5E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93395126"/>
              </p:ext>
            </p:extLst>
          </p:nvPr>
        </p:nvGraphicFramePr>
        <p:xfrm>
          <a:off x="6045671" y="3152401"/>
          <a:ext cx="5940425" cy="334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5181270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20559" y="72806"/>
            <a:ext cx="10488550" cy="94176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186FB0"/>
                </a:solidFill>
              </a:rPr>
              <a:t>ДОКОНТАКТНАЯ ИММУНОПРОФИЛАКТИКА  МОНОКЛОНАЛЬНЫМИ АНТИТЕЛАМИ</a:t>
            </a:r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157BCEF-C00D-42BD-85F0-F10AC5271F14}"/>
              </a:ext>
            </a:extLst>
          </p:cNvPr>
          <p:cNvSpPr/>
          <p:nvPr/>
        </p:nvSpPr>
        <p:spPr>
          <a:xfrm>
            <a:off x="6298800" y="1286133"/>
            <a:ext cx="564283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i="1" dirty="0">
                <a:solidFill>
                  <a:srgbClr val="186FB0"/>
                </a:solidFill>
              </a:rPr>
              <a:t>Диаграммы 30 и 31. Информированность о пассивной иммунизации </a:t>
            </a:r>
            <a:r>
              <a:rPr lang="ru-RU" sz="1400" i="1" dirty="0" err="1">
                <a:solidFill>
                  <a:srgbClr val="186FB0"/>
                </a:solidFill>
              </a:rPr>
              <a:t>моноклональными</a:t>
            </a:r>
            <a:r>
              <a:rPr lang="ru-RU" sz="1400" i="1" dirty="0">
                <a:solidFill>
                  <a:srgbClr val="186FB0"/>
                </a:solidFill>
              </a:rPr>
              <a:t> антителами</a:t>
            </a:r>
            <a:endParaRPr lang="ru-RU" sz="1400" b="1" i="1" dirty="0">
              <a:solidFill>
                <a:srgbClr val="186FB0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0345DFF-B4D1-421D-9DAE-46CE780CE899}"/>
              </a:ext>
            </a:extLst>
          </p:cNvPr>
          <p:cNvSpPr/>
          <p:nvPr/>
        </p:nvSpPr>
        <p:spPr>
          <a:xfrm>
            <a:off x="570888" y="1295529"/>
            <a:ext cx="5270500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400" b="1" i="1" dirty="0">
                <a:solidFill>
                  <a:srgbClr val="186FB0"/>
                </a:solidFill>
              </a:rPr>
              <a:t>Известность </a:t>
            </a:r>
            <a:r>
              <a:rPr lang="ru-RU" sz="1400" b="1" i="1" dirty="0" err="1">
                <a:solidFill>
                  <a:srgbClr val="186FB0"/>
                </a:solidFill>
              </a:rPr>
              <a:t>моноклональной</a:t>
            </a:r>
            <a:r>
              <a:rPr lang="ru-RU" sz="1400" b="1" i="1" dirty="0">
                <a:solidFill>
                  <a:srgbClr val="186FB0"/>
                </a:solidFill>
              </a:rPr>
              <a:t> терапии остается низкой.</a:t>
            </a:r>
            <a:r>
              <a:rPr lang="ru-RU" sz="1400" dirty="0"/>
              <a:t> </a:t>
            </a:r>
          </a:p>
          <a:p>
            <a:pPr>
              <a:spcAft>
                <a:spcPts val="1200"/>
              </a:spcAft>
            </a:pPr>
            <a:r>
              <a:rPr lang="ru-RU" sz="1400" b="1" dirty="0">
                <a:solidFill>
                  <a:srgbClr val="FF0000"/>
                </a:solidFill>
              </a:rPr>
              <a:t>28%</a:t>
            </a:r>
            <a:r>
              <a:rPr lang="ru-RU" sz="1400" dirty="0"/>
              <a:t> опрошенных знают о пассивной иммунизации готовыми </a:t>
            </a:r>
            <a:r>
              <a:rPr lang="ru-RU" sz="1400" dirty="0" err="1"/>
              <a:t>моноклональными</a:t>
            </a:r>
            <a:r>
              <a:rPr lang="ru-RU" sz="1400" dirty="0"/>
              <a:t> антителами – это ниже, чем годом ранее (43,5% в 2023 году).</a:t>
            </a:r>
          </a:p>
          <a:p>
            <a:pPr>
              <a:spcAft>
                <a:spcPts val="1200"/>
              </a:spcAft>
            </a:pPr>
            <a:r>
              <a:rPr lang="ru-RU" sz="1400" b="1" i="1" dirty="0">
                <a:solidFill>
                  <a:srgbClr val="186FB0"/>
                </a:solidFill>
              </a:rPr>
              <a:t>Большинство пациентов на иммуносупрессивной терапии – </a:t>
            </a:r>
            <a:r>
              <a:rPr lang="ru-RU" sz="1400" b="1" i="1" dirty="0">
                <a:solidFill>
                  <a:srgbClr val="FF0000"/>
                </a:solidFill>
              </a:rPr>
              <a:t>72%</a:t>
            </a:r>
            <a:r>
              <a:rPr lang="ru-RU" sz="1400" b="1" i="1" dirty="0">
                <a:solidFill>
                  <a:srgbClr val="186FB0"/>
                </a:solidFill>
              </a:rPr>
              <a:t> в исследовании – ничего не знают о доконтактной иммунопрофилактике моноклональной терапии.</a:t>
            </a:r>
          </a:p>
          <a:p>
            <a:pPr>
              <a:spcAft>
                <a:spcPts val="600"/>
              </a:spcAft>
            </a:pPr>
            <a:endParaRPr lang="ru-RU" sz="1400" dirty="0">
              <a:cs typeface="Arial" pitchFamily="34" charset="0"/>
            </a:endParaRPr>
          </a:p>
          <a:p>
            <a:pPr>
              <a:spcAft>
                <a:spcPts val="600"/>
              </a:spcAft>
            </a:pPr>
            <a:endParaRPr lang="ru-RU" sz="1400" dirty="0">
              <a:cs typeface="Arial" pitchFamily="34" charset="0"/>
            </a:endParaRPr>
          </a:p>
          <a:p>
            <a:r>
              <a:rPr lang="ru-RU" sz="1400" b="1" i="1" dirty="0">
                <a:solidFill>
                  <a:srgbClr val="186FB0"/>
                </a:solidFill>
              </a:rPr>
              <a:t>Пациенты на диализе и с ПИД лучше других информированы об иммунизации моноклональными антителами</a:t>
            </a:r>
            <a:r>
              <a:rPr lang="ru-RU" sz="1400" dirty="0"/>
              <a:t>: </a:t>
            </a:r>
          </a:p>
          <a:p>
            <a:pPr>
              <a:spcAft>
                <a:spcPts val="1200"/>
              </a:spcAft>
            </a:pPr>
            <a:r>
              <a:rPr lang="ru-RU" sz="1400" dirty="0"/>
              <a:t>знают о ней </a:t>
            </a:r>
            <a:r>
              <a:rPr lang="ru-RU" sz="1400" b="1" dirty="0">
                <a:solidFill>
                  <a:srgbClr val="FF0000"/>
                </a:solidFill>
              </a:rPr>
              <a:t>45,6%</a:t>
            </a:r>
            <a:r>
              <a:rPr lang="ru-RU" sz="1400" dirty="0"/>
              <a:t> и </a:t>
            </a:r>
            <a:r>
              <a:rPr lang="ru-RU" sz="1400" b="1" dirty="0">
                <a:solidFill>
                  <a:srgbClr val="FF0000"/>
                </a:solidFill>
              </a:rPr>
              <a:t>42,6%</a:t>
            </a:r>
            <a:r>
              <a:rPr lang="ru-RU" sz="1400" dirty="0"/>
              <a:t> опрошенных в этих группах. </a:t>
            </a:r>
          </a:p>
          <a:p>
            <a:pPr>
              <a:spcAft>
                <a:spcPts val="1200"/>
              </a:spcAft>
            </a:pPr>
            <a:r>
              <a:rPr lang="ru-RU" sz="1400" dirty="0"/>
              <a:t>В трех других изучавшихся группах – среди пациентов с ревматическими, аутоиммунными и онкологическими заболеваниями – информированность о </a:t>
            </a:r>
            <a:r>
              <a:rPr lang="ru-RU" sz="1400" dirty="0" err="1"/>
              <a:t>моноклональной</a:t>
            </a:r>
            <a:r>
              <a:rPr lang="ru-RU" sz="1400" dirty="0"/>
              <a:t> иммунизации составила </a:t>
            </a:r>
            <a:r>
              <a:rPr lang="ru-RU" sz="1400" b="1" dirty="0">
                <a:solidFill>
                  <a:srgbClr val="FF0000"/>
                </a:solidFill>
              </a:rPr>
              <a:t>25%</a:t>
            </a:r>
            <a:r>
              <a:rPr lang="ru-RU" sz="1400" dirty="0"/>
              <a:t>.</a:t>
            </a:r>
            <a:endParaRPr lang="ru-RU" sz="1100" dirty="0">
              <a:cs typeface="Arial" pitchFamily="34" charset="0"/>
            </a:endParaRPr>
          </a:p>
        </p:txBody>
      </p:sp>
      <p:pic>
        <p:nvPicPr>
          <p:cNvPr id="17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3551" y="6534773"/>
            <a:ext cx="1352539" cy="224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Заголовок 7"/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Профилактика Covid-19 для лиц с ослабленным иммунитетом, 2024 г.</a:t>
            </a: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B34412F0-1F17-4693-A079-FA8303ED18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63969793"/>
              </p:ext>
            </p:extLst>
          </p:nvPr>
        </p:nvGraphicFramePr>
        <p:xfrm>
          <a:off x="6362298" y="1867301"/>
          <a:ext cx="5399774" cy="126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" name="Диаграмма 12">
            <a:extLst>
              <a:ext uri="{FF2B5EF4-FFF2-40B4-BE49-F238E27FC236}">
                <a16:creationId xmlns:a16="http://schemas.microsoft.com/office/drawing/2014/main" id="{348470E4-622E-45A2-BE53-D2B70EECB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473410"/>
              </p:ext>
            </p:extLst>
          </p:nvPr>
        </p:nvGraphicFramePr>
        <p:xfrm>
          <a:off x="6238474" y="3734603"/>
          <a:ext cx="5642834" cy="25776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518127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20559" y="72806"/>
            <a:ext cx="10488550" cy="94176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186FB0"/>
                </a:solidFill>
              </a:rPr>
              <a:t>ДОКОНТАКТНАЯ ИММУНОПРОФИЛАКТИКА  МОНОКЛОНАЛЬНЫМИ АНТИТЕЛАМИ</a:t>
            </a:r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157BCEF-C00D-42BD-85F0-F10AC5271F14}"/>
              </a:ext>
            </a:extLst>
          </p:cNvPr>
          <p:cNvSpPr/>
          <p:nvPr/>
        </p:nvSpPr>
        <p:spPr>
          <a:xfrm>
            <a:off x="6001208" y="1305154"/>
            <a:ext cx="572236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i="1" dirty="0">
                <a:solidFill>
                  <a:srgbClr val="186FB0"/>
                </a:solidFill>
              </a:rPr>
              <a:t>Диаграммы 32 и 33. Желание получать новую информацию о защите от Covid-19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0345DFF-B4D1-421D-9DAE-46CE780CE899}"/>
              </a:ext>
            </a:extLst>
          </p:cNvPr>
          <p:cNvSpPr/>
          <p:nvPr/>
        </p:nvSpPr>
        <p:spPr>
          <a:xfrm>
            <a:off x="570888" y="1295529"/>
            <a:ext cx="5270500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b="1" i="1" dirty="0">
                <a:solidFill>
                  <a:srgbClr val="186FB0"/>
                </a:solidFill>
              </a:rPr>
              <a:t>Большая часть пациентов на </a:t>
            </a:r>
            <a:r>
              <a:rPr lang="ru-RU" sz="1400" b="1" i="1" dirty="0" err="1">
                <a:solidFill>
                  <a:srgbClr val="186FB0"/>
                </a:solidFill>
              </a:rPr>
              <a:t>иммуносупрессивной</a:t>
            </a:r>
            <a:r>
              <a:rPr lang="ru-RU" sz="1400" b="1" i="1" dirty="0">
                <a:solidFill>
                  <a:srgbClr val="186FB0"/>
                </a:solidFill>
              </a:rPr>
              <a:t> терапии заинтересованы в получении новой информации о вариантах профилактики в дополнение к вакцинам против Covid-19</a:t>
            </a:r>
            <a:r>
              <a:rPr lang="ru-RU" sz="1400" dirty="0"/>
              <a:t>: </a:t>
            </a:r>
          </a:p>
          <a:p>
            <a:pPr>
              <a:spcAft>
                <a:spcPts val="1200"/>
              </a:spcAft>
            </a:pPr>
            <a:r>
              <a:rPr lang="ru-RU" sz="1400" b="1" dirty="0">
                <a:solidFill>
                  <a:srgbClr val="FF0000"/>
                </a:solidFill>
              </a:rPr>
              <a:t>62,6% </a:t>
            </a:r>
            <a:r>
              <a:rPr lang="ru-RU" sz="1400" dirty="0"/>
              <a:t>опрошенных высказали такое желание.</a:t>
            </a:r>
            <a:endParaRPr lang="ru-RU" sz="1400" dirty="0">
              <a:cs typeface="Arial" pitchFamily="34" charset="0"/>
            </a:endParaRPr>
          </a:p>
          <a:p>
            <a:pPr>
              <a:spcAft>
                <a:spcPts val="600"/>
              </a:spcAft>
            </a:pPr>
            <a:endParaRPr lang="ru-RU" sz="1400" dirty="0">
              <a:cs typeface="Arial" pitchFamily="34" charset="0"/>
            </a:endParaRPr>
          </a:p>
          <a:p>
            <a:pPr>
              <a:spcAft>
                <a:spcPts val="600"/>
              </a:spcAft>
            </a:pPr>
            <a:endParaRPr lang="ru-RU" sz="1400" dirty="0">
              <a:cs typeface="Arial" pitchFamily="34" charset="0"/>
            </a:endParaRPr>
          </a:p>
          <a:p>
            <a:pPr>
              <a:spcAft>
                <a:spcPts val="600"/>
              </a:spcAft>
            </a:pPr>
            <a:endParaRPr lang="ru-RU" sz="1400" dirty="0">
              <a:cs typeface="Arial" pitchFamily="34" charset="0"/>
            </a:endParaRPr>
          </a:p>
          <a:p>
            <a:pPr>
              <a:spcAft>
                <a:spcPts val="600"/>
              </a:spcAft>
            </a:pPr>
            <a:endParaRPr lang="ru-RU" sz="1400" dirty="0">
              <a:cs typeface="Arial" pitchFamily="34" charset="0"/>
            </a:endParaRPr>
          </a:p>
          <a:p>
            <a:pPr>
              <a:spcAft>
                <a:spcPts val="600"/>
              </a:spcAft>
            </a:pPr>
            <a:endParaRPr lang="ru-RU" sz="1400" dirty="0">
              <a:cs typeface="Arial" pitchFamily="34" charset="0"/>
            </a:endParaRPr>
          </a:p>
          <a:p>
            <a:r>
              <a:rPr lang="ru-RU" sz="1400" b="1" i="1" dirty="0">
                <a:solidFill>
                  <a:srgbClr val="186FB0"/>
                </a:solidFill>
              </a:rPr>
              <a:t>Чаще высказывали заинтересованность в новой информации о защите от Covid-19 опрошенные с ПИД, с ХБП и с </a:t>
            </a:r>
            <a:r>
              <a:rPr lang="ru-RU" sz="1400" b="1" i="1" dirty="0" err="1">
                <a:solidFill>
                  <a:srgbClr val="186FB0"/>
                </a:solidFill>
              </a:rPr>
              <a:t>ревматоидными</a:t>
            </a:r>
            <a:r>
              <a:rPr lang="ru-RU" sz="1400" b="1" i="1" dirty="0">
                <a:solidFill>
                  <a:srgbClr val="186FB0"/>
                </a:solidFill>
              </a:rPr>
              <a:t> </a:t>
            </a:r>
            <a:r>
              <a:rPr lang="ru-RU" sz="1500" b="1" i="1" dirty="0">
                <a:solidFill>
                  <a:srgbClr val="186FB0"/>
                </a:solidFill>
              </a:rPr>
              <a:t>заболеваниями</a:t>
            </a:r>
            <a:r>
              <a:rPr lang="ru-RU" sz="1400" b="1" i="1" dirty="0"/>
              <a:t>.</a:t>
            </a:r>
          </a:p>
        </p:txBody>
      </p:sp>
      <p:pic>
        <p:nvPicPr>
          <p:cNvPr id="17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3551" y="6534773"/>
            <a:ext cx="1352539" cy="224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Заголовок 7"/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Профилактика Covid-19 для лиц с ослабленным иммунитетом, 2024 г.</a:t>
            </a:r>
          </a:p>
        </p:txBody>
      </p:sp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74C012E0-C04B-4D4A-9D2B-854A1B901C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1029005"/>
              </p:ext>
            </p:extLst>
          </p:nvPr>
        </p:nvGraphicFramePr>
        <p:xfrm>
          <a:off x="6756935" y="1828374"/>
          <a:ext cx="4252173" cy="1550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669F91F7-5B60-4B5F-8EB0-5FFB26A9DC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49524618"/>
              </p:ext>
            </p:extLst>
          </p:nvPr>
        </p:nvGraphicFramePr>
        <p:xfrm>
          <a:off x="5991674" y="3811604"/>
          <a:ext cx="5731897" cy="24197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5181270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530923" y="159464"/>
            <a:ext cx="10355630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>
                <a:solidFill>
                  <a:srgbClr val="186FB0"/>
                </a:solidFill>
              </a:rPr>
              <a:t>ВЫВОДЫ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9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5364" y="6534773"/>
            <a:ext cx="1352539" cy="224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Заголовок 7"/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Профилактика Covid-19 для лиц с ослабленным иммунитетом, 2024 г.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11379" y="898100"/>
            <a:ext cx="11095896" cy="6463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55600" indent="-355600">
              <a:spcAft>
                <a:spcPts val="1800"/>
              </a:spcAft>
              <a:buClr>
                <a:srgbClr val="186FB0"/>
              </a:buClr>
              <a:buFont typeface="Wingdings" pitchFamily="2" charset="2"/>
              <a:buChar char="Ø"/>
            </a:pPr>
            <a:r>
              <a:rPr lang="ru-RU" dirty="0">
                <a:latin typeface="+mj-lt"/>
              </a:rPr>
              <a:t>В фокусе настоящего исследования – заболевания, при которых непрерывность лечения имеет колоссальное значение. В этой связи тревожен факт, что у каждого второго пациента на иммуносупрессивной терапии перенесенные ОРВИ влияли на течение и терапию основного заболевания. А </a:t>
            </a:r>
            <a:r>
              <a:rPr lang="ru-RU" dirty="0">
                <a:latin typeface="+mj-lt"/>
                <a:ea typeface="Calibri" panose="020F0502020204030204" pitchFamily="34" charset="0"/>
              </a:rPr>
              <a:t>в группе пациентов, перенесших именно </a:t>
            </a:r>
            <a:r>
              <a:rPr lang="en-US" dirty="0">
                <a:latin typeface="+mj-lt"/>
                <a:ea typeface="Calibri" panose="020F0502020204030204" pitchFamily="34" charset="0"/>
              </a:rPr>
              <a:t>COVID</a:t>
            </a:r>
            <a:r>
              <a:rPr lang="ru-RU" dirty="0">
                <a:latin typeface="+mj-lt"/>
                <a:ea typeface="Calibri" panose="020F0502020204030204" pitchFamily="34" charset="0"/>
              </a:rPr>
              <a:t>-19 – таких абсолютное большинство</a:t>
            </a:r>
            <a:r>
              <a:rPr lang="en-US" dirty="0">
                <a:latin typeface="+mj-lt"/>
                <a:ea typeface="Calibri" panose="020F0502020204030204" pitchFamily="34" charset="0"/>
              </a:rPr>
              <a:t>.</a:t>
            </a:r>
            <a:r>
              <a:rPr lang="ru-RU" dirty="0">
                <a:latin typeface="+mj-lt"/>
                <a:ea typeface="Calibri" panose="020F0502020204030204" pitchFamily="34" charset="0"/>
              </a:rPr>
              <a:t> </a:t>
            </a:r>
            <a:endParaRPr lang="ru-RU" dirty="0">
              <a:latin typeface="+mj-lt"/>
            </a:endParaRPr>
          </a:p>
          <a:p>
            <a:pPr marL="355600" indent="-355600">
              <a:spcAft>
                <a:spcPts val="1800"/>
              </a:spcAft>
              <a:buClr>
                <a:srgbClr val="186FB0"/>
              </a:buClr>
              <a:buFont typeface="Wingdings" pitchFamily="2" charset="2"/>
              <a:buChar char="Ø"/>
            </a:pPr>
            <a:r>
              <a:rPr lang="ru-RU" dirty="0">
                <a:latin typeface="+mj-lt"/>
              </a:rPr>
              <a:t>Пациенты на иммуносупрессивной терапии в большинстве отмечают негативные последствия перенесенного </a:t>
            </a:r>
            <a:r>
              <a:rPr lang="en-US" dirty="0">
                <a:latin typeface="+mj-lt"/>
                <a:ea typeface="Calibri" panose="020F0502020204030204" pitchFamily="34" charset="0"/>
              </a:rPr>
              <a:t>COVID</a:t>
            </a:r>
            <a:r>
              <a:rPr lang="ru-RU" dirty="0">
                <a:latin typeface="+mj-lt"/>
                <a:ea typeface="Calibri" panose="020F0502020204030204" pitchFamily="34" charset="0"/>
              </a:rPr>
              <a:t>-19 </a:t>
            </a:r>
            <a:r>
              <a:rPr lang="ru-RU" dirty="0">
                <a:latin typeface="+mj-lt"/>
              </a:rPr>
              <a:t>: сильные ухудшения в состоянии здоровья и пошатнувшееся. </a:t>
            </a:r>
          </a:p>
          <a:p>
            <a:pPr marL="355600" indent="-355600">
              <a:spcAft>
                <a:spcPts val="1800"/>
              </a:spcAft>
              <a:buClr>
                <a:srgbClr val="186FB0"/>
              </a:buClr>
              <a:buFont typeface="Wingdings" pitchFamily="2" charset="2"/>
              <a:buChar char="Ø"/>
            </a:pPr>
            <a:r>
              <a:rPr lang="ru-RU" dirty="0">
                <a:latin typeface="+mj-lt"/>
              </a:rPr>
              <a:t>Важной проблемой стал вопрос образа жизни. Абсолютное большинство говорят об ограничениях в привычной жизни. Пациенты, перенесшие </a:t>
            </a:r>
            <a:r>
              <a:rPr lang="en-US" dirty="0">
                <a:latin typeface="+mj-lt"/>
              </a:rPr>
              <a:t>COVID</a:t>
            </a:r>
            <a:r>
              <a:rPr lang="ru-RU" dirty="0">
                <a:latin typeface="+mj-lt"/>
              </a:rPr>
              <a:t>-19, в большей степени отмечают ограничения в рабочей сфере в сезон вирусных заболеваний. Они также вынуждены прибегать к дополнительным способам защиты и реже выходить из дома.  </a:t>
            </a:r>
          </a:p>
          <a:p>
            <a:pPr marL="355600" indent="-355600">
              <a:spcAft>
                <a:spcPts val="1800"/>
              </a:spcAft>
              <a:buClr>
                <a:srgbClr val="186FB0"/>
              </a:buClr>
              <a:buFont typeface="Wingdings" pitchFamily="2" charset="2"/>
              <a:buChar char="Ø"/>
            </a:pPr>
            <a:r>
              <a:rPr lang="ru-RU" dirty="0">
                <a:latin typeface="+mj-lt"/>
              </a:rPr>
              <a:t>Большинство пациентов знают о собственной более высокой восприимчивости к инфекционным болезням, в том числе к COVID-19 и его осложнениям. </a:t>
            </a:r>
          </a:p>
          <a:p>
            <a:pPr marL="355600" indent="-355600">
              <a:spcAft>
                <a:spcPts val="1800"/>
              </a:spcAft>
              <a:buClr>
                <a:srgbClr val="186FB0"/>
              </a:buClr>
              <a:buFont typeface="Wingdings" pitchFamily="2" charset="2"/>
              <a:buChar char="Ø"/>
            </a:pPr>
            <a:r>
              <a:rPr lang="ru-RU" dirty="0">
                <a:latin typeface="+mj-lt"/>
              </a:rPr>
              <a:t>Однако мнение относительно вакцинации разделилось. Вакцинация от гриппа продолжает оставаться не очень распространенной среди пациентов на иммуносупрессивной терапии: половина опрошенных не проходят вакцинацию. Аналогичная история с вакцинацией и от </a:t>
            </a:r>
            <a:r>
              <a:rPr lang="en-US" dirty="0">
                <a:latin typeface="+mj-lt"/>
              </a:rPr>
              <a:t>COVID</a:t>
            </a:r>
            <a:r>
              <a:rPr lang="ru-RU" dirty="0">
                <a:latin typeface="+mj-lt"/>
              </a:rPr>
              <a:t>-19: каждый второй пациент на иммуносупрессии не был вакцинирован от COVID-19.   </a:t>
            </a:r>
          </a:p>
          <a:p>
            <a:pPr marL="355600" indent="-355600">
              <a:spcAft>
                <a:spcPts val="1800"/>
              </a:spcAft>
              <a:buClr>
                <a:srgbClr val="186FB0"/>
              </a:buClr>
              <a:buFont typeface="Wingdings" pitchFamily="2" charset="2"/>
              <a:buChar char="Ø"/>
            </a:pPr>
            <a:endParaRPr lang="ru-RU" dirty="0">
              <a:latin typeface="+mj-lt"/>
            </a:endParaRPr>
          </a:p>
          <a:p>
            <a:pPr marL="355600" indent="-355600">
              <a:spcAft>
                <a:spcPts val="1800"/>
              </a:spcAft>
              <a:buClr>
                <a:srgbClr val="186FB0"/>
              </a:buClr>
              <a:buFont typeface="Wingdings" pitchFamily="2" charset="2"/>
              <a:buChar char="Ø"/>
            </a:pPr>
            <a:endParaRPr lang="ru-R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001974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77038" y="75848"/>
            <a:ext cx="873142" cy="873142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54377" y="968465"/>
            <a:ext cx="11283246" cy="468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ru-RU" sz="16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Цель исследования</a:t>
            </a:r>
          </a:p>
          <a:p>
            <a:pPr>
              <a:spcAft>
                <a:spcPts val="400"/>
              </a:spcAft>
            </a:pPr>
            <a:r>
              <a:rPr lang="ru-RU" sz="1600" dirty="0">
                <a:latin typeface="+mj-lt"/>
              </a:rPr>
              <a:t>Оценка понимания пациентами с ослабленным иммунитетом своей повышенной восприимчивости к ОРВИ включая Covid-19 и осведомленности пациентов о дополнительных возможностях защиты. </a:t>
            </a:r>
          </a:p>
          <a:p>
            <a:pPr>
              <a:spcAft>
                <a:spcPts val="400"/>
              </a:spcAft>
            </a:pPr>
            <a:endParaRPr lang="ru-RU" sz="1600" dirty="0">
              <a:latin typeface="+mj-lt"/>
            </a:endParaRPr>
          </a:p>
          <a:p>
            <a:pPr>
              <a:spcAft>
                <a:spcPts val="400"/>
              </a:spcAft>
            </a:pPr>
            <a:endParaRPr lang="ru-RU" sz="1600" b="1" dirty="0">
              <a:solidFill>
                <a:srgbClr val="0070C0"/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spcAft>
                <a:spcPts val="400"/>
              </a:spcAft>
            </a:pPr>
            <a:r>
              <a:rPr lang="ru-RU" sz="16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Объект исследования</a:t>
            </a:r>
          </a:p>
          <a:p>
            <a:r>
              <a:rPr lang="ru-RU" sz="1600" dirty="0">
                <a:latin typeface="+mj-lt"/>
              </a:rPr>
              <a:t>Жители Российской Федерации старше 18 лет, находящиеся на </a:t>
            </a:r>
            <a:r>
              <a:rPr lang="ru-RU" sz="1600" dirty="0" err="1">
                <a:latin typeface="+mj-lt"/>
              </a:rPr>
              <a:t>иммуносупрессивной</a:t>
            </a:r>
            <a:r>
              <a:rPr lang="ru-RU" sz="1600" dirty="0">
                <a:latin typeface="+mj-lt"/>
              </a:rPr>
              <a:t> терапии, из числа имеющих заболевания:</a:t>
            </a:r>
          </a:p>
          <a:p>
            <a:r>
              <a:rPr lang="ru-RU" sz="1600" dirty="0">
                <a:effectLst/>
                <a:latin typeface="+mj-lt"/>
                <a:ea typeface="Calibri" panose="020F0502020204030204" pitchFamily="34" charset="0"/>
              </a:rPr>
              <a:t>иммуновоспалительны</a:t>
            </a:r>
            <a:r>
              <a:rPr lang="en-US" sz="1600" dirty="0">
                <a:effectLst/>
                <a:latin typeface="+mj-lt"/>
                <a:ea typeface="Calibri" panose="020F0502020204030204" pitchFamily="34" charset="0"/>
              </a:rPr>
              <a:t>t</a:t>
            </a:r>
            <a:r>
              <a:rPr lang="ru-RU" sz="1600" dirty="0">
                <a:effectLst/>
                <a:latin typeface="+mj-lt"/>
                <a:ea typeface="Calibri" panose="020F0502020204030204" pitchFamily="34" charset="0"/>
              </a:rPr>
              <a:t> ревматически</a:t>
            </a:r>
            <a:r>
              <a:rPr lang="en-US" sz="1600" dirty="0">
                <a:effectLst/>
                <a:latin typeface="+mj-lt"/>
                <a:ea typeface="Calibri" panose="020F0502020204030204" pitchFamily="34" charset="0"/>
              </a:rPr>
              <a:t>t p</a:t>
            </a:r>
            <a:r>
              <a:rPr lang="ru-RU" sz="1600">
                <a:effectLst/>
                <a:latin typeface="+mj-lt"/>
                <a:ea typeface="Calibri" panose="020F0502020204030204" pitchFamily="34" charset="0"/>
              </a:rPr>
              <a:t>заболевания (</a:t>
            </a:r>
            <a:r>
              <a:rPr lang="ru-RU" sz="1600">
                <a:latin typeface="+mj-lt"/>
              </a:rPr>
              <a:t>ИВРЗ), </a:t>
            </a:r>
            <a:r>
              <a:rPr lang="ru-RU" sz="1600" dirty="0">
                <a:latin typeface="+mj-lt"/>
              </a:rPr>
              <a:t>аутоиммунные заболевания, требующие приема интерферонов, </a:t>
            </a:r>
          </a:p>
          <a:p>
            <a:r>
              <a:rPr lang="ru-RU" sz="1600" dirty="0">
                <a:latin typeface="+mj-lt"/>
              </a:rPr>
              <a:t>онкологические заболевания (включая </a:t>
            </a:r>
            <a:r>
              <a:rPr lang="ru-RU" sz="1600" dirty="0" err="1">
                <a:latin typeface="+mj-lt"/>
              </a:rPr>
              <a:t>онкогематологические</a:t>
            </a:r>
            <a:r>
              <a:rPr lang="ru-RU" sz="1600" dirty="0">
                <a:latin typeface="+mj-lt"/>
              </a:rPr>
              <a:t>) на фоне активного противоопухолевого лечения, </a:t>
            </a:r>
          </a:p>
          <a:p>
            <a:pPr>
              <a:spcAft>
                <a:spcPts val="400"/>
              </a:spcAft>
            </a:pPr>
            <a:r>
              <a:rPr lang="ru-RU" sz="1600" dirty="0">
                <a:latin typeface="+mj-lt"/>
              </a:rPr>
              <a:t>хроническая болезнь почек и получение диализа, трансплантация костного мозга или органов, первичный иммунодефицит. </a:t>
            </a:r>
          </a:p>
          <a:p>
            <a:pPr>
              <a:spcAft>
                <a:spcPts val="400"/>
              </a:spcAft>
            </a:pPr>
            <a:endParaRPr lang="ru-RU" sz="1600" b="1" dirty="0">
              <a:solidFill>
                <a:srgbClr val="0070C0"/>
              </a:solidFill>
              <a:latin typeface="+mj-lt"/>
              <a:cs typeface="Times New Roman" panose="02020603050405020304" pitchFamily="18" charset="0"/>
            </a:endParaRPr>
          </a:p>
          <a:p>
            <a:pPr>
              <a:spcAft>
                <a:spcPts val="400"/>
              </a:spcAft>
            </a:pPr>
            <a:r>
              <a:rPr lang="ru-RU" sz="16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Метод, выборка и порядок реализации исследования</a:t>
            </a:r>
          </a:p>
          <a:p>
            <a:r>
              <a:rPr lang="ru-RU" sz="1600" dirty="0">
                <a:latin typeface="+mj-lt"/>
              </a:rPr>
              <a:t>Анкетный </a:t>
            </a:r>
            <a:r>
              <a:rPr lang="ru-RU" sz="1600" dirty="0" err="1">
                <a:latin typeface="+mj-lt"/>
              </a:rPr>
              <a:t>онлайн-опрос</a:t>
            </a:r>
            <a:r>
              <a:rPr lang="ru-RU" sz="1600" dirty="0">
                <a:latin typeface="+mj-lt"/>
              </a:rPr>
              <a:t> пациентов, находящихся на </a:t>
            </a:r>
            <a:r>
              <a:rPr lang="ru-RU" sz="1600" dirty="0" err="1">
                <a:latin typeface="+mj-lt"/>
              </a:rPr>
              <a:t>иммуносупрессивной</a:t>
            </a:r>
            <a:r>
              <a:rPr lang="ru-RU" sz="1600" dirty="0">
                <a:latin typeface="+mj-lt"/>
              </a:rPr>
              <a:t> терапии с целевой выборкой по указанным профилям заболевания. </a:t>
            </a:r>
          </a:p>
          <a:p>
            <a:r>
              <a:rPr lang="ru-RU" sz="1600" dirty="0">
                <a:latin typeface="+mj-lt"/>
              </a:rPr>
              <a:t>Сбор, обработка и анализ данных осуществлены в период со 29 марта по 17 мая 2024 г.</a:t>
            </a:r>
          </a:p>
          <a:p>
            <a:pPr>
              <a:spcAft>
                <a:spcPts val="400"/>
              </a:spcAft>
            </a:pPr>
            <a:r>
              <a:rPr lang="ru-RU" sz="1600" dirty="0">
                <a:latin typeface="+mj-lt"/>
              </a:rPr>
              <a:t>Выборка целевая. Опрошено 619 человек из 74 субъектов РФ. </a:t>
            </a:r>
            <a:br>
              <a:rPr lang="ru-RU" sz="1600" dirty="0">
                <a:latin typeface="+mj-lt"/>
              </a:rPr>
            </a:br>
            <a:r>
              <a:rPr lang="ru-RU" sz="1600" dirty="0">
                <a:latin typeface="+mj-lt"/>
              </a:rPr>
              <a:t>Данные сравниваются с результатами опроса 2023 года (542 пациентов на </a:t>
            </a:r>
            <a:r>
              <a:rPr lang="ru-RU" sz="1600" dirty="0" err="1">
                <a:latin typeface="+mj-lt"/>
              </a:rPr>
              <a:t>иммуносупрессивной</a:t>
            </a:r>
            <a:r>
              <a:rPr lang="ru-RU" sz="1600" dirty="0">
                <a:latin typeface="+mj-lt"/>
              </a:rPr>
              <a:t> терапии из 74 субъектов РФ)</a:t>
            </a:r>
          </a:p>
        </p:txBody>
      </p:sp>
      <p:pic>
        <p:nvPicPr>
          <p:cNvPr id="1026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500992" y="6367343"/>
            <a:ext cx="2289160" cy="37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506905" y="6281161"/>
            <a:ext cx="84818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</a:pPr>
            <a:r>
              <a:rPr lang="ru-RU" sz="1400" b="1" dirty="0">
                <a:solidFill>
                  <a:srgbClr val="1974B8"/>
                </a:solidFill>
                <a:cs typeface="Times New Roman" panose="02020603050405020304" pitchFamily="18" charset="0"/>
              </a:rPr>
              <a:t>Исследование проведено Всероссийским союзом пациентов и </a:t>
            </a:r>
            <a:br>
              <a:rPr lang="ru-RU" sz="1400" b="1" dirty="0">
                <a:solidFill>
                  <a:srgbClr val="1974B8"/>
                </a:solidFill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rgbClr val="0070C0"/>
                </a:solidFill>
                <a:cs typeface="Times New Roman" panose="02020603050405020304" pitchFamily="18" charset="0"/>
              </a:rPr>
              <a:t>Центром гуманитарных технологий и исследований «Социальная  Механика» и НКО пациентов</a:t>
            </a:r>
          </a:p>
        </p:txBody>
      </p:sp>
      <p:sp>
        <p:nvSpPr>
          <p:cNvPr id="8" name="Заголовок 7"/>
          <p:cNvSpPr txBox="1">
            <a:spLocks/>
          </p:cNvSpPr>
          <p:nvPr/>
        </p:nvSpPr>
        <p:spPr>
          <a:xfrm>
            <a:off x="502308" y="72806"/>
            <a:ext cx="10488550" cy="9417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186FB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ОБЩАЯ ХАРАКТЕРИСТИКА ИССЛЕДОВАНИЯ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11827" y="11711"/>
            <a:ext cx="12192000" cy="721283"/>
          </a:xfrm>
          <a:prstGeom prst="rect">
            <a:avLst/>
          </a:prstGeom>
        </p:spPr>
      </p:pic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23" name="Заголовок 7"/>
          <p:cNvSpPr>
            <a:spLocks noGrp="1"/>
          </p:cNvSpPr>
          <p:nvPr>
            <p:ph type="title"/>
          </p:nvPr>
        </p:nvSpPr>
        <p:spPr>
          <a:xfrm>
            <a:off x="551705" y="147338"/>
            <a:ext cx="10355630" cy="71555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2400" dirty="0">
                <a:solidFill>
                  <a:srgbClr val="186FB0"/>
                </a:solidFill>
              </a:rPr>
              <a:t>ВЫВОДЫ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570888" y="1128198"/>
            <a:ext cx="11144064" cy="324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spcAft>
                <a:spcPts val="1800"/>
              </a:spcAft>
            </a:pPr>
            <a:r>
              <a:rPr lang="ru-RU" sz="2000" b="1" dirty="0">
                <a:solidFill>
                  <a:srgbClr val="186FB0"/>
                </a:solidFill>
                <a:latin typeface="+mj-lt"/>
              </a:rPr>
              <a:t>Информированность о </a:t>
            </a:r>
            <a:r>
              <a:rPr lang="en-US" sz="2000" b="1" dirty="0">
                <a:solidFill>
                  <a:srgbClr val="186FB0"/>
                </a:solidFill>
                <a:latin typeface="+mj-lt"/>
              </a:rPr>
              <a:t> </a:t>
            </a:r>
            <a:r>
              <a:rPr lang="ru-RU" sz="2000" b="1" dirty="0">
                <a:solidFill>
                  <a:srgbClr val="186FB0"/>
                </a:solidFill>
                <a:latin typeface="+mj-lt"/>
              </a:rPr>
              <a:t>доконтактной иммунопрофилактике моноклональными антителами</a:t>
            </a:r>
          </a:p>
          <a:p>
            <a:pPr marL="363538" indent="-363538">
              <a:spcAft>
                <a:spcPts val="1800"/>
              </a:spcAft>
              <a:buClr>
                <a:srgbClr val="186FB0"/>
              </a:buClr>
              <a:buFont typeface="Wingdings" panose="05000000000000000000" pitchFamily="2" charset="2"/>
              <a:buChar char="Ø"/>
            </a:pPr>
            <a:r>
              <a:rPr lang="ru-RU" sz="2000" dirty="0">
                <a:latin typeface="+mj-lt"/>
              </a:rPr>
              <a:t>Известность доконтактной иммунопрофилактики моноклональными антителами остается низкой. </a:t>
            </a:r>
          </a:p>
          <a:p>
            <a:pPr marL="355600" indent="-355600">
              <a:spcAft>
                <a:spcPts val="1800"/>
              </a:spcAft>
              <a:buClr>
                <a:srgbClr val="186FB0"/>
              </a:buClr>
              <a:buFont typeface="Wingdings" pitchFamily="2" charset="2"/>
              <a:buChar char="Ø"/>
            </a:pPr>
            <a:r>
              <a:rPr lang="ru-RU" sz="2000" dirty="0">
                <a:latin typeface="+mj-lt"/>
              </a:rPr>
              <a:t>Однако пациенты заинтересованы в получении новой информации о профилактике в дополнение к вакцинам против Covid-19</a:t>
            </a:r>
          </a:p>
          <a:p>
            <a:pPr marL="355600" indent="-355600">
              <a:spcAft>
                <a:spcPts val="1800"/>
              </a:spcAft>
              <a:buClr>
                <a:srgbClr val="186FB0"/>
              </a:buClr>
              <a:buFont typeface="Wingdings" pitchFamily="2" charset="2"/>
              <a:buChar char="Ø"/>
            </a:pPr>
            <a:r>
              <a:rPr lang="ru-RU" sz="2000" b="1" i="1" dirty="0">
                <a:solidFill>
                  <a:srgbClr val="186FB0"/>
                </a:solidFill>
                <a:latin typeface="+mj-lt"/>
              </a:rPr>
              <a:t>Каждый второй пациент со вторичным иммунодефицитом (55%) считает важными оповещения (по смс / в мессенджерах / электронной почте) с напоминанием об истечении срока действия вакцинации или пассивной иммунизации готовыми моноклональными антителами для профилактики Covid-19.</a:t>
            </a:r>
          </a:p>
        </p:txBody>
      </p:sp>
      <p:pic>
        <p:nvPicPr>
          <p:cNvPr id="9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5364" y="6534773"/>
            <a:ext cx="1352539" cy="224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Заголовок 7"/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Профилактика Covid-19 для лиц с ослабленным иммунитетом, 2024 г.</a:t>
            </a:r>
          </a:p>
        </p:txBody>
      </p:sp>
    </p:spTree>
    <p:extLst>
      <p:ext uri="{BB962C8B-B14F-4D97-AF65-F5344CB8AC3E}">
        <p14:creationId xmlns:p14="http://schemas.microsoft.com/office/powerpoint/2010/main" val="15001974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03B3D7F-59CB-CA4A-AC4A-F7EA21C2BB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44"/>
            <a:ext cx="12192000" cy="124899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A8DA360-EDF5-A546-B7D8-C4F1E7597AA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9688" b="6126"/>
          <a:stretch/>
        </p:blipFill>
        <p:spPr>
          <a:xfrm>
            <a:off x="-139700" y="5012693"/>
            <a:ext cx="12331700" cy="1847196"/>
          </a:xfrm>
          <a:prstGeom prst="rect">
            <a:avLst/>
          </a:prstGeom>
        </p:spPr>
      </p:pic>
      <p:pic>
        <p:nvPicPr>
          <p:cNvPr id="1026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0019" y="2747170"/>
            <a:ext cx="2265523" cy="2265523"/>
          </a:xfrm>
          <a:prstGeom prst="rect">
            <a:avLst/>
          </a:prstGeom>
          <a:noFill/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1129F3FA-B81D-4E49-BDCE-8EDC37AFC809}"/>
              </a:ext>
            </a:extLst>
          </p:cNvPr>
          <p:cNvSpPr txBox="1">
            <a:spLocks/>
          </p:cNvSpPr>
          <p:nvPr/>
        </p:nvSpPr>
        <p:spPr>
          <a:xfrm>
            <a:off x="0" y="6256470"/>
            <a:ext cx="12192000" cy="45267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>
                <a:solidFill>
                  <a:srgbClr val="1974B8"/>
                </a:solidFill>
                <a:ea typeface="+mj-ea"/>
                <a:cs typeface="+mj-cs"/>
              </a:rPr>
              <a:t>www.vspru.ru</a:t>
            </a:r>
            <a:endParaRPr kumimoji="0" lang="ru-RU" sz="2000" b="1" u="none" strike="noStrike" kern="1200" cap="none" spc="0" normalizeH="0" noProof="0" dirty="0">
              <a:ln>
                <a:noFill/>
              </a:ln>
              <a:solidFill>
                <a:srgbClr val="1974B8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pic>
        <p:nvPicPr>
          <p:cNvPr id="6" name="Picture 2" descr="О КОМПАНИИ">
            <a:extLst>
              <a:ext uri="{FF2B5EF4-FFF2-40B4-BE49-F238E27FC236}">
                <a16:creationId xmlns:a16="http://schemas.microsoft.com/office/drawing/2014/main" id="{AAE04A6D-045C-44D8-9BB8-59754C3BC2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0019" y="5012693"/>
            <a:ext cx="2411232" cy="399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F45ED82-0EDF-8A78-B8B0-FDCC70C78643}"/>
              </a:ext>
            </a:extLst>
          </p:cNvPr>
          <p:cNvSpPr txBox="1"/>
          <p:nvPr/>
        </p:nvSpPr>
        <p:spPr>
          <a:xfrm>
            <a:off x="1412488" y="1750422"/>
            <a:ext cx="936702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1800" b="1" i="1" dirty="0">
                <a:solidFill>
                  <a:srgbClr val="C00000"/>
                </a:solidFill>
              </a:rPr>
              <a:t>Повышенное внимание и дополнительная профилактическая работа с пациентами на иммуносупрессивной терапии имеет особое значение для предотвращения роста инфекционных заболеваний в этой социальной группе.</a:t>
            </a:r>
          </a:p>
        </p:txBody>
      </p:sp>
    </p:spTree>
    <p:extLst>
      <p:ext uri="{BB962C8B-B14F-4D97-AF65-F5344CB8AC3E}">
        <p14:creationId xmlns:p14="http://schemas.microsoft.com/office/powerpoint/2010/main" val="730750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02308" y="72806"/>
            <a:ext cx="10488550" cy="94176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186FB0"/>
                </a:solidFill>
              </a:rPr>
              <a:t>УЧАСТНИКИ ИССЛЕДОВАНИЯ</a:t>
            </a:r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pic>
        <p:nvPicPr>
          <p:cNvPr id="14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4833" y="6546690"/>
            <a:ext cx="1352539" cy="224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99BCB7A1-BEFD-4539-AAD9-4B0E91FE50E4}"/>
              </a:ext>
            </a:extLst>
          </p:cNvPr>
          <p:cNvSpPr/>
          <p:nvPr/>
        </p:nvSpPr>
        <p:spPr>
          <a:xfrm>
            <a:off x="796977" y="1188828"/>
            <a:ext cx="479934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Диаграммы 1-2. Половозрастная структура выборки 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18B0AFF-5A58-4160-BAF5-324119A6D7A9}"/>
              </a:ext>
            </a:extLst>
          </p:cNvPr>
          <p:cNvSpPr/>
          <p:nvPr/>
        </p:nvSpPr>
        <p:spPr>
          <a:xfrm>
            <a:off x="5793288" y="4120657"/>
            <a:ext cx="589093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4. Территориальная принадлежность участников опроса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C13C7D7D-3B63-4981-8E9F-F8A77566A4FC}"/>
              </a:ext>
            </a:extLst>
          </p:cNvPr>
          <p:cNvSpPr/>
          <p:nvPr/>
        </p:nvSpPr>
        <p:spPr>
          <a:xfrm>
            <a:off x="6172106" y="1168459"/>
            <a:ext cx="490328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3. Профиль заболеваний участников опроса</a:t>
            </a:r>
          </a:p>
        </p:txBody>
      </p:sp>
      <p:sp>
        <p:nvSpPr>
          <p:cNvPr id="19" name="Заголовок 7"/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Профилактика Covid-19 для лиц с ослабленным иммунитетом, 2024 г.</a:t>
            </a:r>
          </a:p>
        </p:txBody>
      </p:sp>
      <p:graphicFrame>
        <p:nvGraphicFramePr>
          <p:cNvPr id="17" name="Диаграмма 16">
            <a:extLst>
              <a:ext uri="{FF2B5EF4-FFF2-40B4-BE49-F238E27FC236}">
                <a16:creationId xmlns:a16="http://schemas.microsoft.com/office/drawing/2014/main" id="{BB2BFC0A-4F88-4B2C-9C37-AD46898F83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7558271"/>
              </p:ext>
            </p:extLst>
          </p:nvPr>
        </p:nvGraphicFramePr>
        <p:xfrm>
          <a:off x="494781" y="1582731"/>
          <a:ext cx="5601218" cy="1228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0" name="Диаграмма 19">
            <a:extLst>
              <a:ext uri="{FF2B5EF4-FFF2-40B4-BE49-F238E27FC236}">
                <a16:creationId xmlns:a16="http://schemas.microsoft.com/office/drawing/2014/main" id="{489BA85D-D979-4BB3-B5FD-34E263BD66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1661755"/>
              </p:ext>
            </p:extLst>
          </p:nvPr>
        </p:nvGraphicFramePr>
        <p:xfrm>
          <a:off x="796977" y="3379735"/>
          <a:ext cx="4602796" cy="2244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2" name="Диаграмма 21">
            <a:extLst>
              <a:ext uri="{FF2B5EF4-FFF2-40B4-BE49-F238E27FC236}">
                <a16:creationId xmlns:a16="http://schemas.microsoft.com/office/drawing/2014/main" id="{D016CD40-B7F4-4E98-BADB-2DA22578F1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0549775"/>
              </p:ext>
            </p:extLst>
          </p:nvPr>
        </p:nvGraphicFramePr>
        <p:xfrm>
          <a:off x="6172106" y="4544281"/>
          <a:ext cx="5628466" cy="175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3" name="Диаграмма 22">
            <a:extLst>
              <a:ext uri="{FF2B5EF4-FFF2-40B4-BE49-F238E27FC236}">
                <a16:creationId xmlns:a16="http://schemas.microsoft.com/office/drawing/2014/main" id="{ABE5D1A2-2F7B-49E5-A08E-2F2F17101AB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06192913"/>
              </p:ext>
            </p:extLst>
          </p:nvPr>
        </p:nvGraphicFramePr>
        <p:xfrm>
          <a:off x="6095999" y="1540042"/>
          <a:ext cx="5704573" cy="2173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681672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20559" y="72806"/>
            <a:ext cx="10488550" cy="94176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186FB0"/>
                </a:solidFill>
              </a:rPr>
              <a:t>ЗАБОЛЕВАЕМОСТЬ ОРВИ</a:t>
            </a:r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157BCEF-C00D-42BD-85F0-F10AC5271F14}"/>
              </a:ext>
            </a:extLst>
          </p:cNvPr>
          <p:cNvSpPr/>
          <p:nvPr/>
        </p:nvSpPr>
        <p:spPr>
          <a:xfrm>
            <a:off x="6066857" y="1057047"/>
            <a:ext cx="576943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Диаграммы 5 и 6. </a:t>
            </a:r>
            <a:r>
              <a:rPr lang="ru-RU" sz="1400" i="1" dirty="0">
                <a:solidFill>
                  <a:srgbClr val="186FB0"/>
                </a:solidFill>
              </a:rPr>
              <a:t>Опыт ОРВИ</a:t>
            </a:r>
            <a:endParaRPr lang="ru-RU" sz="1400" i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0345DFF-B4D1-421D-9DAE-46CE780CE899}"/>
              </a:ext>
            </a:extLst>
          </p:cNvPr>
          <p:cNvSpPr/>
          <p:nvPr/>
        </p:nvSpPr>
        <p:spPr>
          <a:xfrm>
            <a:off x="520559" y="1087377"/>
            <a:ext cx="5083349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400" b="1" i="1" dirty="0">
                <a:solidFill>
                  <a:srgbClr val="186FB0"/>
                </a:solidFill>
              </a:rPr>
              <a:t>За последний год так или иначе переболели различными ОРВИ практически все пациенты на </a:t>
            </a:r>
            <a:r>
              <a:rPr lang="ru-RU" sz="1400" b="1" i="1" dirty="0" err="1">
                <a:solidFill>
                  <a:srgbClr val="186FB0"/>
                </a:solidFill>
              </a:rPr>
              <a:t>иммуносупрессивной</a:t>
            </a:r>
            <a:r>
              <a:rPr lang="ru-RU" sz="1400" b="1" i="1" dirty="0">
                <a:solidFill>
                  <a:srgbClr val="186FB0"/>
                </a:solidFill>
              </a:rPr>
              <a:t> терапии</a:t>
            </a:r>
            <a:r>
              <a:rPr lang="ru-RU" sz="1400" dirty="0"/>
              <a:t>:</a:t>
            </a:r>
          </a:p>
          <a:p>
            <a:pPr>
              <a:spcAft>
                <a:spcPts val="1200"/>
              </a:spcAft>
            </a:pPr>
            <a:r>
              <a:rPr lang="ru-RU" sz="1400" b="1" dirty="0">
                <a:solidFill>
                  <a:srgbClr val="FF0000"/>
                </a:solidFill>
              </a:rPr>
              <a:t>90%</a:t>
            </a:r>
            <a:r>
              <a:rPr lang="ru-RU" sz="1400" dirty="0"/>
              <a:t> участников исследования переболели,</a:t>
            </a:r>
          </a:p>
          <a:p>
            <a:pPr>
              <a:spcAft>
                <a:spcPts val="1200"/>
              </a:spcAft>
            </a:pPr>
            <a:r>
              <a:rPr lang="ru-RU" sz="1400" b="1" dirty="0">
                <a:solidFill>
                  <a:srgbClr val="FF0000"/>
                </a:solidFill>
              </a:rPr>
              <a:t>13,7%</a:t>
            </a:r>
            <a:r>
              <a:rPr lang="ru-RU" sz="1400" dirty="0"/>
              <a:t> были госпитализированы,</a:t>
            </a:r>
          </a:p>
          <a:p>
            <a:pPr>
              <a:spcAft>
                <a:spcPts val="1200"/>
              </a:spcAft>
            </a:pPr>
            <a:r>
              <a:rPr lang="ru-RU" sz="1400" b="1" dirty="0">
                <a:solidFill>
                  <a:srgbClr val="FF0000"/>
                </a:solidFill>
              </a:rPr>
              <a:t>67% </a:t>
            </a:r>
            <a:r>
              <a:rPr lang="ru-RU" sz="1400" dirty="0"/>
              <a:t>перенесли ОРВИ дома в легкой или средней форме.</a:t>
            </a:r>
          </a:p>
          <a:p>
            <a:pPr>
              <a:spcAft>
                <a:spcPts val="1200"/>
              </a:spcAft>
            </a:pPr>
            <a:endParaRPr lang="ru-RU" sz="1400" dirty="0"/>
          </a:p>
          <a:p>
            <a:pPr>
              <a:spcAft>
                <a:spcPts val="1200"/>
              </a:spcAft>
            </a:pPr>
            <a:endParaRPr lang="ru-RU" sz="1400" dirty="0"/>
          </a:p>
          <a:p>
            <a:pPr>
              <a:spcAft>
                <a:spcPts val="600"/>
              </a:spcAft>
            </a:pPr>
            <a:r>
              <a:rPr lang="ru-RU" sz="1400" dirty="0"/>
              <a:t>Сравнительно чаще болеют ОРВИ пациенты с ПИД – </a:t>
            </a:r>
            <a:r>
              <a:rPr lang="ru-RU" sz="1400" b="1" dirty="0">
                <a:solidFill>
                  <a:srgbClr val="FF0000"/>
                </a:solidFill>
              </a:rPr>
              <a:t>100%</a:t>
            </a:r>
            <a:r>
              <a:rPr lang="ru-RU" sz="1400" dirty="0"/>
              <a:t> переболевших среди опрошенных в этой группе.</a:t>
            </a:r>
          </a:p>
          <a:p>
            <a:pPr>
              <a:spcAft>
                <a:spcPts val="1200"/>
              </a:spcAft>
            </a:pPr>
            <a:r>
              <a:rPr lang="ru-RU" sz="1400" dirty="0"/>
              <a:t>Реже болеют онкологические пациенты – </a:t>
            </a:r>
            <a:r>
              <a:rPr lang="ru-RU" sz="1400" b="1" dirty="0">
                <a:solidFill>
                  <a:srgbClr val="FF0000"/>
                </a:solidFill>
              </a:rPr>
              <a:t>83% </a:t>
            </a:r>
            <a:r>
              <a:rPr lang="ru-RU" sz="1400" dirty="0"/>
              <a:t>переболевших.</a:t>
            </a:r>
          </a:p>
        </p:txBody>
      </p:sp>
      <p:pic>
        <p:nvPicPr>
          <p:cNvPr id="17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0888" y="6471138"/>
            <a:ext cx="1352539" cy="224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Заголовок 7"/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Профилактика Covid-19 для лиц с ослабленным иммунитетом, 2024 г.</a:t>
            </a:r>
          </a:p>
        </p:txBody>
      </p:sp>
      <p:graphicFrame>
        <p:nvGraphicFramePr>
          <p:cNvPr id="23" name="Диаграмма 22">
            <a:extLst>
              <a:ext uri="{FF2B5EF4-FFF2-40B4-BE49-F238E27FC236}">
                <a16:creationId xmlns:a16="http://schemas.microsoft.com/office/drawing/2014/main" id="{A9BE6E1C-5409-4F26-AC7C-477BFF0C15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8836250"/>
              </p:ext>
            </p:extLst>
          </p:nvPr>
        </p:nvGraphicFramePr>
        <p:xfrm>
          <a:off x="5472752" y="1413324"/>
          <a:ext cx="6255430" cy="1530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4" name="Диаграмма 23">
            <a:extLst>
              <a:ext uri="{FF2B5EF4-FFF2-40B4-BE49-F238E27FC236}">
                <a16:creationId xmlns:a16="http://schemas.microsoft.com/office/drawing/2014/main" id="{DB663457-3CA4-4863-8D0C-A61EF2E8574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0217919"/>
              </p:ext>
            </p:extLst>
          </p:nvPr>
        </p:nvGraphicFramePr>
        <p:xfrm>
          <a:off x="5787757" y="3342427"/>
          <a:ext cx="5940425" cy="2990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518127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20559" y="72806"/>
            <a:ext cx="10488550" cy="94176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186FB0"/>
                </a:solidFill>
              </a:rPr>
              <a:t>ЗАБОЛЕВАЕМОСТЬ </a:t>
            </a:r>
            <a:r>
              <a:rPr lang="en-US" sz="2400" dirty="0">
                <a:solidFill>
                  <a:srgbClr val="186FB0"/>
                </a:solidFill>
              </a:rPr>
              <a:t>COVID-19</a:t>
            </a:r>
            <a:endParaRPr lang="ru-RU" sz="2400" dirty="0">
              <a:solidFill>
                <a:srgbClr val="186FB0"/>
              </a:solidFill>
            </a:endParaRPr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157BCEF-C00D-42BD-85F0-F10AC5271F14}"/>
              </a:ext>
            </a:extLst>
          </p:cNvPr>
          <p:cNvSpPr/>
          <p:nvPr/>
        </p:nvSpPr>
        <p:spPr>
          <a:xfrm>
            <a:off x="6460950" y="3282605"/>
            <a:ext cx="51629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9. </a:t>
            </a:r>
            <a:r>
              <a:rPr lang="ru-RU" sz="1400" i="1" dirty="0">
                <a:solidFill>
                  <a:srgbClr val="186FB0"/>
                </a:solidFill>
              </a:rPr>
              <a:t>Заболеваемость Covid-19 у разных пациентов</a:t>
            </a:r>
            <a:endParaRPr lang="ru-RU" sz="1400" i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0345DFF-B4D1-421D-9DAE-46CE780CE899}"/>
              </a:ext>
            </a:extLst>
          </p:cNvPr>
          <p:cNvSpPr/>
          <p:nvPr/>
        </p:nvSpPr>
        <p:spPr>
          <a:xfrm>
            <a:off x="570889" y="1263280"/>
            <a:ext cx="5295175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400" b="1" i="1" dirty="0">
                <a:solidFill>
                  <a:srgbClr val="186FB0"/>
                </a:solidFill>
              </a:rPr>
              <a:t>Статистика по Covid-19 в 2024 году существенно отличается от 2023 года:</a:t>
            </a:r>
            <a:endParaRPr lang="ru-RU" sz="1400" dirty="0"/>
          </a:p>
          <a:p>
            <a:pPr marL="182563" indent="-182563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400" dirty="0"/>
              <a:t>так или иначе переболели Covid-19 за прошедший год </a:t>
            </a:r>
            <a:r>
              <a:rPr lang="ru-RU" sz="1400" b="1" dirty="0">
                <a:solidFill>
                  <a:srgbClr val="FF0000"/>
                </a:solidFill>
              </a:rPr>
              <a:t>27%</a:t>
            </a:r>
            <a:r>
              <a:rPr lang="ru-RU" sz="1400" dirty="0"/>
              <a:t>,</a:t>
            </a:r>
          </a:p>
          <a:p>
            <a:pPr marL="182563" indent="-182563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400" dirty="0"/>
              <a:t>официально поставленный диагноз имели </a:t>
            </a:r>
            <a:r>
              <a:rPr lang="ru-RU" sz="1400" b="1" dirty="0">
                <a:solidFill>
                  <a:srgbClr val="FF0000"/>
                </a:solidFill>
              </a:rPr>
              <a:t>18%</a:t>
            </a:r>
            <a:r>
              <a:rPr lang="ru-RU" sz="1400" dirty="0"/>
              <a:t> (годом ранее официальный диагноз имели </a:t>
            </a:r>
            <a:r>
              <a:rPr lang="ru-RU" sz="1400" b="1" dirty="0">
                <a:solidFill>
                  <a:srgbClr val="FF0000"/>
                </a:solidFill>
              </a:rPr>
              <a:t>48,5%</a:t>
            </a:r>
            <a:r>
              <a:rPr lang="ru-RU" sz="1400" dirty="0"/>
              <a:t> опрошенных).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7C91053B-0C4B-4C29-B0B8-CEA2FD2B6914}"/>
              </a:ext>
            </a:extLst>
          </p:cNvPr>
          <p:cNvSpPr/>
          <p:nvPr/>
        </p:nvSpPr>
        <p:spPr>
          <a:xfrm>
            <a:off x="568150" y="3282605"/>
            <a:ext cx="55278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Диаграммы 7 и 8. Диагноз Covid-19 за последние 12 месяцев</a:t>
            </a:r>
          </a:p>
        </p:txBody>
      </p:sp>
      <p:pic>
        <p:nvPicPr>
          <p:cNvPr id="17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0888" y="6471138"/>
            <a:ext cx="1352539" cy="224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Заголовок 7"/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Профилактика Covid-19 для лиц с ослабленным иммунитетом, 2024 г.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40345DFF-B4D1-421D-9DAE-46CE780CE899}"/>
              </a:ext>
            </a:extLst>
          </p:cNvPr>
          <p:cNvSpPr/>
          <p:nvPr/>
        </p:nvSpPr>
        <p:spPr>
          <a:xfrm>
            <a:off x="6442040" y="1251036"/>
            <a:ext cx="53612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ru-RU" sz="1400" dirty="0"/>
              <a:t>Сравнительно больше перенесших </a:t>
            </a:r>
            <a:r>
              <a:rPr lang="en-US" sz="1400" dirty="0" err="1"/>
              <a:t>Covid</a:t>
            </a:r>
            <a:r>
              <a:rPr lang="ru-RU" sz="1400" dirty="0"/>
              <a:t>-19 среди больных на диализе (</a:t>
            </a:r>
            <a:r>
              <a:rPr lang="ru-RU" sz="1400" b="1" dirty="0">
                <a:solidFill>
                  <a:srgbClr val="FF0000"/>
                </a:solidFill>
              </a:rPr>
              <a:t>44%</a:t>
            </a:r>
            <a:r>
              <a:rPr lang="ru-RU" sz="1400" dirty="0"/>
              <a:t>) и среди больных ПИД (почти </a:t>
            </a:r>
            <a:r>
              <a:rPr lang="ru-RU" sz="1400" b="1" dirty="0">
                <a:solidFill>
                  <a:srgbClr val="FF0000"/>
                </a:solidFill>
              </a:rPr>
              <a:t>40%</a:t>
            </a:r>
            <a:r>
              <a:rPr lang="ru-RU" sz="1400" dirty="0"/>
              <a:t>). </a:t>
            </a:r>
          </a:p>
          <a:p>
            <a:pPr>
              <a:spcAft>
                <a:spcPts val="600"/>
              </a:spcAft>
            </a:pPr>
            <a:r>
              <a:rPr lang="ru-RU" sz="1400" dirty="0"/>
              <a:t>Меньше переболевших, по данным исследования, среди больных:</a:t>
            </a:r>
          </a:p>
          <a:p>
            <a:pPr marL="182563" indent="-182563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400" dirty="0" err="1"/>
              <a:t>ревматоидными</a:t>
            </a:r>
            <a:r>
              <a:rPr lang="ru-RU" sz="1400" dirty="0"/>
              <a:t> заболеваниями – </a:t>
            </a:r>
            <a:r>
              <a:rPr lang="ru-RU" sz="1400" b="1" dirty="0">
                <a:solidFill>
                  <a:srgbClr val="FF0000"/>
                </a:solidFill>
              </a:rPr>
              <a:t>24%</a:t>
            </a:r>
            <a:r>
              <a:rPr lang="ru-RU" sz="1400" dirty="0"/>
              <a:t>;</a:t>
            </a:r>
          </a:p>
          <a:p>
            <a:pPr marL="182563" indent="-182563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400" dirty="0"/>
              <a:t>аутоиммунными и онкологическими заболеваниями – </a:t>
            </a:r>
            <a:r>
              <a:rPr lang="ru-RU" sz="1400" b="1" dirty="0">
                <a:solidFill>
                  <a:srgbClr val="FF0000"/>
                </a:solidFill>
              </a:rPr>
              <a:t>30%</a:t>
            </a:r>
            <a:r>
              <a:rPr lang="ru-RU" sz="1400" dirty="0"/>
              <a:t>.</a:t>
            </a:r>
            <a:endParaRPr lang="ru-RU" sz="1400" dirty="0">
              <a:cs typeface="Arial" pitchFamily="34" charset="0"/>
            </a:endParaRPr>
          </a:p>
        </p:txBody>
      </p:sp>
      <p:graphicFrame>
        <p:nvGraphicFramePr>
          <p:cNvPr id="16" name="Диаграмма 15">
            <a:extLst>
              <a:ext uri="{FF2B5EF4-FFF2-40B4-BE49-F238E27FC236}">
                <a16:creationId xmlns:a16="http://schemas.microsoft.com/office/drawing/2014/main" id="{5B2F412E-A7D9-4769-85CB-6D24D3C273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7017023"/>
              </p:ext>
            </p:extLst>
          </p:nvPr>
        </p:nvGraphicFramePr>
        <p:xfrm>
          <a:off x="3666228" y="4070959"/>
          <a:ext cx="2197098" cy="208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id="{387324E8-4A4A-499C-AF67-26993B36BFFD}"/>
              </a:ext>
            </a:extLst>
          </p:cNvPr>
          <p:cNvGraphicFramePr/>
          <p:nvPr/>
        </p:nvGraphicFramePr>
        <p:xfrm>
          <a:off x="570889" y="3913706"/>
          <a:ext cx="3095338" cy="2393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1" name="Диаграмма 20">
            <a:extLst>
              <a:ext uri="{FF2B5EF4-FFF2-40B4-BE49-F238E27FC236}">
                <a16:creationId xmlns:a16="http://schemas.microsoft.com/office/drawing/2014/main" id="{54FD45F6-818D-45D7-8F38-1E4AA902AE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572019"/>
              </p:ext>
            </p:extLst>
          </p:nvPr>
        </p:nvGraphicFramePr>
        <p:xfrm>
          <a:off x="6246796" y="3864584"/>
          <a:ext cx="5694838" cy="2289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518127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20559" y="72806"/>
            <a:ext cx="10488550" cy="94176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186FB0"/>
                </a:solidFill>
              </a:rPr>
              <a:t>ЛЕЧЕНИЕ </a:t>
            </a:r>
            <a:r>
              <a:rPr lang="en-US" sz="2400" dirty="0">
                <a:solidFill>
                  <a:srgbClr val="186FB0"/>
                </a:solidFill>
              </a:rPr>
              <a:t>COVID-19</a:t>
            </a:r>
            <a:endParaRPr lang="ru-RU" sz="2400" dirty="0">
              <a:solidFill>
                <a:srgbClr val="186FB0"/>
              </a:solidFill>
            </a:endParaRPr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157BCEF-C00D-42BD-85F0-F10AC5271F14}"/>
              </a:ext>
            </a:extLst>
          </p:cNvPr>
          <p:cNvSpPr/>
          <p:nvPr/>
        </p:nvSpPr>
        <p:spPr>
          <a:xfrm>
            <a:off x="5656763" y="2974932"/>
            <a:ext cx="62848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i="1" dirty="0">
                <a:solidFill>
                  <a:srgbClr val="186FB0"/>
                </a:solidFill>
              </a:rPr>
              <a:t>Диаграмма  12. Лечение Covid-19 среди разных категорий пациентов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0345DFF-B4D1-421D-9DAE-46CE780CE899}"/>
              </a:ext>
            </a:extLst>
          </p:cNvPr>
          <p:cNvSpPr/>
          <p:nvPr/>
        </p:nvSpPr>
        <p:spPr>
          <a:xfrm>
            <a:off x="570888" y="1275196"/>
            <a:ext cx="4715049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b="1" i="1" dirty="0">
                <a:solidFill>
                  <a:srgbClr val="186FB0"/>
                </a:solidFill>
              </a:rPr>
              <a:t>Лечение Covid-19 в прошедшие 12 месяцев чаще проходило в домашних условиях :</a:t>
            </a:r>
          </a:p>
          <a:p>
            <a:pPr>
              <a:spcAft>
                <a:spcPts val="600"/>
              </a:spcAft>
            </a:pPr>
            <a:r>
              <a:rPr lang="ru-RU" sz="1400" dirty="0"/>
              <a:t>Были госпитализированы </a:t>
            </a:r>
            <a:r>
              <a:rPr lang="ru-RU" sz="1400" b="1" dirty="0">
                <a:solidFill>
                  <a:srgbClr val="FF0000"/>
                </a:solidFill>
              </a:rPr>
              <a:t>18%</a:t>
            </a:r>
            <a:r>
              <a:rPr lang="ru-RU" sz="1400" dirty="0"/>
              <a:t> опрошенных, перенесших это заболевание (в 2023 году – 32%)</a:t>
            </a:r>
            <a:r>
              <a:rPr lang="ru-RU" sz="1400" dirty="0">
                <a:cs typeface="Arial" pitchFamily="34" charset="0"/>
              </a:rPr>
              <a:t>. 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E2FACB5-238C-4553-9DCD-D65014B392B1}"/>
              </a:ext>
            </a:extLst>
          </p:cNvPr>
          <p:cNvSpPr/>
          <p:nvPr/>
        </p:nvSpPr>
        <p:spPr>
          <a:xfrm>
            <a:off x="570888" y="2966105"/>
            <a:ext cx="46211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Диаграммы 10 и 11. Формы лечения </a:t>
            </a:r>
            <a:r>
              <a:rPr lang="ru-RU" sz="1400" i="1" dirty="0">
                <a:solidFill>
                  <a:srgbClr val="186FB0"/>
                </a:solidFill>
              </a:rPr>
              <a:t>Covid-19</a:t>
            </a: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, ответы переболевших пациентов</a:t>
            </a:r>
          </a:p>
        </p:txBody>
      </p:sp>
      <p:pic>
        <p:nvPicPr>
          <p:cNvPr id="17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0888" y="6546690"/>
            <a:ext cx="1352539" cy="224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Заголовок 7"/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Профилактика Covid-19 для лиц с ослабленным иммунитетом, 2024 г.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0345DFF-B4D1-421D-9DAE-46CE780CE899}"/>
              </a:ext>
            </a:extLst>
          </p:cNvPr>
          <p:cNvSpPr/>
          <p:nvPr/>
        </p:nvSpPr>
        <p:spPr>
          <a:xfrm>
            <a:off x="5628837" y="1300596"/>
            <a:ext cx="5994399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1400" dirty="0"/>
              <a:t>Чаще в больнице для лечения Covid-19 среди опрошенных оказывались онкологические пациенты (</a:t>
            </a:r>
            <a:r>
              <a:rPr lang="ru-RU" sz="1400" b="1" dirty="0">
                <a:solidFill>
                  <a:srgbClr val="FF0000"/>
                </a:solidFill>
              </a:rPr>
              <a:t>34,4% </a:t>
            </a:r>
            <a:r>
              <a:rPr lang="ru-RU" sz="1400" dirty="0"/>
              <a:t>заболевших Covid-19 в этой группе), а также пациенты с ХБП (</a:t>
            </a:r>
            <a:r>
              <a:rPr lang="ru-RU" sz="1400" b="1" dirty="0">
                <a:solidFill>
                  <a:srgbClr val="FF0000"/>
                </a:solidFill>
              </a:rPr>
              <a:t>28% </a:t>
            </a:r>
            <a:r>
              <a:rPr lang="ru-RU" sz="1400" dirty="0"/>
              <a:t>опрошенных в этой группе). </a:t>
            </a:r>
          </a:p>
          <a:p>
            <a:pPr>
              <a:spcAft>
                <a:spcPts val="600"/>
              </a:spcAft>
            </a:pPr>
            <a:r>
              <a:rPr lang="ru-RU" sz="1400" dirty="0"/>
              <a:t>В других группах среди опрошенных госпитализировали до 20% заболевших пациентов</a:t>
            </a:r>
            <a:r>
              <a:rPr lang="ru-RU" sz="1400" dirty="0">
                <a:cs typeface="Arial" pitchFamily="34" charset="0"/>
              </a:rPr>
              <a:t>. </a:t>
            </a:r>
          </a:p>
        </p:txBody>
      </p:sp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FBCF5885-6382-4D7E-B08E-9217D40491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56934552"/>
              </p:ext>
            </p:extLst>
          </p:nvPr>
        </p:nvGraphicFramePr>
        <p:xfrm>
          <a:off x="520559" y="3910256"/>
          <a:ext cx="3024898" cy="2139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F02B8C7E-9BFB-4798-80DC-7AD008A3FBB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69193446"/>
              </p:ext>
            </p:extLst>
          </p:nvPr>
        </p:nvGraphicFramePr>
        <p:xfrm>
          <a:off x="3397176" y="3943290"/>
          <a:ext cx="2209800" cy="2038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1" name="Диаграмма 20">
            <a:extLst>
              <a:ext uri="{FF2B5EF4-FFF2-40B4-BE49-F238E27FC236}">
                <a16:creationId xmlns:a16="http://schemas.microsoft.com/office/drawing/2014/main" id="{9335DD77-76B3-4140-A63A-580DED95C0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2908533"/>
              </p:ext>
            </p:extLst>
          </p:nvPr>
        </p:nvGraphicFramePr>
        <p:xfrm>
          <a:off x="5919912" y="3429001"/>
          <a:ext cx="5896328" cy="2917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518127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20559" y="72806"/>
            <a:ext cx="10488550" cy="94176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186FB0"/>
                </a:solidFill>
              </a:rPr>
              <a:t>ВЛИЯНИЕ ОРВИ НА ТЕЧЕНИЕ И ТЕРАПИЮ ОСНОВНОГО ЗАБОЛЕВАНИЯ</a:t>
            </a:r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157BCEF-C00D-42BD-85F0-F10AC5271F14}"/>
              </a:ext>
            </a:extLst>
          </p:cNvPr>
          <p:cNvSpPr/>
          <p:nvPr/>
        </p:nvSpPr>
        <p:spPr>
          <a:xfrm>
            <a:off x="6114449" y="1398637"/>
            <a:ext cx="57694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Диаграммы 13 и 14. </a:t>
            </a:r>
            <a:r>
              <a:rPr lang="ru-RU" sz="1400" i="1" dirty="0">
                <a:solidFill>
                  <a:srgbClr val="186FB0"/>
                </a:solidFill>
              </a:rPr>
              <a:t>Влияние ОРВИ на течение и терапию основного заболевания</a:t>
            </a:r>
            <a:endParaRPr lang="ru-RU" sz="1400" i="1" dirty="0">
              <a:solidFill>
                <a:srgbClr val="0070C0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0345DFF-B4D1-421D-9DAE-46CE780CE899}"/>
              </a:ext>
            </a:extLst>
          </p:cNvPr>
          <p:cNvSpPr/>
          <p:nvPr/>
        </p:nvSpPr>
        <p:spPr>
          <a:xfrm>
            <a:off x="568151" y="1380467"/>
            <a:ext cx="5216632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i="1" dirty="0">
                <a:solidFill>
                  <a:srgbClr val="186FB0"/>
                </a:solidFill>
              </a:rPr>
              <a:t>У каждого второго пациента на </a:t>
            </a:r>
            <a:r>
              <a:rPr lang="ru-RU" sz="1400" b="1" i="1" dirty="0" err="1">
                <a:solidFill>
                  <a:srgbClr val="186FB0"/>
                </a:solidFill>
              </a:rPr>
              <a:t>иммуносупрессии</a:t>
            </a:r>
            <a:r>
              <a:rPr lang="ru-RU" sz="1400" b="1" i="1" dirty="0">
                <a:solidFill>
                  <a:srgbClr val="186FB0"/>
                </a:solidFill>
              </a:rPr>
              <a:t> </a:t>
            </a:r>
          </a:p>
          <a:p>
            <a:pPr>
              <a:spcAft>
                <a:spcPts val="1200"/>
              </a:spcAft>
            </a:pPr>
            <a:r>
              <a:rPr lang="ru-RU" sz="1400" b="1" i="1" dirty="0">
                <a:solidFill>
                  <a:srgbClr val="186FB0"/>
                </a:solidFill>
              </a:rPr>
              <a:t>ОРВИ влияет на течение и терапию основного заболевания</a:t>
            </a:r>
            <a:r>
              <a:rPr lang="ru-RU" sz="1400" dirty="0"/>
              <a:t>:</a:t>
            </a:r>
          </a:p>
          <a:p>
            <a:pPr>
              <a:spcAft>
                <a:spcPts val="1200"/>
              </a:spcAft>
            </a:pPr>
            <a:r>
              <a:rPr lang="ru-RU" sz="1400" b="1" dirty="0">
                <a:solidFill>
                  <a:srgbClr val="FF0000"/>
                </a:solidFill>
              </a:rPr>
              <a:t>25%</a:t>
            </a:r>
            <a:r>
              <a:rPr lang="ru-RU" sz="1400" dirty="0"/>
              <a:t> опрошенных были вынуждены прервать основное лечение, </a:t>
            </a:r>
          </a:p>
          <a:p>
            <a:pPr>
              <a:spcAft>
                <a:spcPts val="1200"/>
              </a:spcAft>
            </a:pPr>
            <a:r>
              <a:rPr lang="ru-RU" sz="1400" b="1" dirty="0">
                <a:solidFill>
                  <a:srgbClr val="FF0000"/>
                </a:solidFill>
              </a:rPr>
              <a:t>23%</a:t>
            </a:r>
            <a:r>
              <a:rPr lang="ru-RU" sz="1400" dirty="0"/>
              <a:t> меняли терапию в связи с ОРВИ, </a:t>
            </a:r>
          </a:p>
          <a:p>
            <a:pPr>
              <a:spcAft>
                <a:spcPts val="1200"/>
              </a:spcAft>
            </a:pPr>
            <a:r>
              <a:rPr lang="ru-RU" sz="1400" b="1" dirty="0">
                <a:solidFill>
                  <a:srgbClr val="FF0000"/>
                </a:solidFill>
              </a:rPr>
              <a:t>7,3%</a:t>
            </a:r>
            <a:r>
              <a:rPr lang="ru-RU" sz="1400" dirty="0"/>
              <a:t> отложили госпитализацию по основному заболеванию.</a:t>
            </a:r>
          </a:p>
          <a:p>
            <a:pPr>
              <a:spcAft>
                <a:spcPts val="1200"/>
              </a:spcAft>
            </a:pPr>
            <a:endParaRPr lang="ru-RU" sz="1400" dirty="0"/>
          </a:p>
          <a:p>
            <a:pPr>
              <a:spcAft>
                <a:spcPts val="1200"/>
              </a:spcAft>
            </a:pPr>
            <a:endParaRPr lang="ru-RU" sz="1400" dirty="0"/>
          </a:p>
          <a:p>
            <a:pPr>
              <a:spcAft>
                <a:spcPts val="600"/>
              </a:spcAft>
            </a:pPr>
            <a:r>
              <a:rPr lang="ru-RU" sz="1400" dirty="0"/>
              <a:t>Чаще на </a:t>
            </a:r>
            <a:r>
              <a:rPr lang="ru-RU" sz="1400" dirty="0" err="1"/>
              <a:t>вынужденность</a:t>
            </a:r>
            <a:r>
              <a:rPr lang="ru-RU" sz="1400" dirty="0"/>
              <a:t> прерывать лечение или менять терапию указывали пациенты:</a:t>
            </a:r>
          </a:p>
          <a:p>
            <a:pPr marL="182563" indent="-182563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400" dirty="0"/>
              <a:t>с </a:t>
            </a:r>
            <a:r>
              <a:rPr lang="ru-RU" sz="1400" dirty="0" err="1"/>
              <a:t>ревматоидными</a:t>
            </a:r>
            <a:r>
              <a:rPr lang="ru-RU" sz="1400" dirty="0"/>
              <a:t> заболеваниями (</a:t>
            </a:r>
            <a:r>
              <a:rPr lang="ru-RU" sz="1400" b="1" dirty="0">
                <a:solidFill>
                  <a:srgbClr val="FF0000"/>
                </a:solidFill>
              </a:rPr>
              <a:t>54%</a:t>
            </a:r>
            <a:r>
              <a:rPr lang="ru-RU" sz="1400" dirty="0"/>
              <a:t> были вынуждены прервать лечение, </a:t>
            </a:r>
            <a:r>
              <a:rPr lang="ru-RU" sz="1400" b="1" dirty="0">
                <a:solidFill>
                  <a:srgbClr val="FF0000"/>
                </a:solidFill>
              </a:rPr>
              <a:t>21%</a:t>
            </a:r>
            <a:r>
              <a:rPr lang="ru-RU" sz="1400" dirty="0"/>
              <a:t> - менять терапию),</a:t>
            </a:r>
          </a:p>
          <a:p>
            <a:pPr marL="182563" indent="-182563">
              <a:spcAft>
                <a:spcPts val="600"/>
              </a:spcAft>
              <a:buFont typeface="Wingdings" pitchFamily="2" charset="2"/>
              <a:buChar char="Ø"/>
            </a:pPr>
            <a:r>
              <a:rPr lang="ru-RU" sz="1400" dirty="0"/>
              <a:t>с хронической болезнью почек (</a:t>
            </a:r>
            <a:r>
              <a:rPr lang="ru-RU" sz="1400" b="1" dirty="0">
                <a:solidFill>
                  <a:srgbClr val="FF0000"/>
                </a:solidFill>
              </a:rPr>
              <a:t>18%</a:t>
            </a:r>
            <a:r>
              <a:rPr lang="ru-RU" sz="1400" dirty="0"/>
              <a:t> были вынуждены прервать лечение, </a:t>
            </a:r>
            <a:r>
              <a:rPr lang="ru-RU" sz="1400" b="1" dirty="0">
                <a:solidFill>
                  <a:srgbClr val="FF0000"/>
                </a:solidFill>
              </a:rPr>
              <a:t>42%</a:t>
            </a:r>
            <a:r>
              <a:rPr lang="ru-RU" sz="1400" dirty="0"/>
              <a:t> - менять терапию).</a:t>
            </a:r>
          </a:p>
          <a:p>
            <a:pPr marL="182563" indent="-182563">
              <a:spcAft>
                <a:spcPts val="600"/>
              </a:spcAft>
            </a:pPr>
            <a:endParaRPr lang="ru-RU" sz="1400" dirty="0"/>
          </a:p>
          <a:p>
            <a:pPr>
              <a:spcAft>
                <a:spcPts val="600"/>
              </a:spcAft>
            </a:pPr>
            <a:r>
              <a:rPr lang="ru-RU" sz="1400" dirty="0"/>
              <a:t>Менее других влияют вирусные инфекции на лечение у пациентов с аутоиммунными и онкологическими заболеваниями</a:t>
            </a:r>
          </a:p>
        </p:txBody>
      </p:sp>
      <p:pic>
        <p:nvPicPr>
          <p:cNvPr id="17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0888" y="6471138"/>
            <a:ext cx="1352539" cy="224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Заголовок 7"/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Профилактика Covid-19 для лиц с ослабленным иммунитетом, 2024 г.</a:t>
            </a: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6F878B74-9A11-4A47-8F0F-85D9BAF1088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69901820"/>
              </p:ext>
            </p:extLst>
          </p:nvPr>
        </p:nvGraphicFramePr>
        <p:xfrm>
          <a:off x="5798435" y="1983151"/>
          <a:ext cx="5943600" cy="1253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32D58480-E926-40EC-A738-18243AEA8D05}"/>
              </a:ext>
            </a:extLst>
          </p:cNvPr>
          <p:cNvGraphicFramePr/>
          <p:nvPr/>
        </p:nvGraphicFramePr>
        <p:xfrm>
          <a:off x="5808061" y="3628724"/>
          <a:ext cx="6085448" cy="293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5181270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20559" y="72806"/>
            <a:ext cx="10488550" cy="94176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186FB0"/>
                </a:solidFill>
              </a:rPr>
              <a:t>ВЛИЯНИЕ ОРВИ НА ТЕЧЕНИЕ И ТЕРАПИЮ ОСНОВНОГО ЗАБОЛЕВАНИЯ</a:t>
            </a:r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0345DFF-B4D1-421D-9DAE-46CE780CE899}"/>
              </a:ext>
            </a:extLst>
          </p:cNvPr>
          <p:cNvSpPr/>
          <p:nvPr/>
        </p:nvSpPr>
        <p:spPr>
          <a:xfrm>
            <a:off x="568151" y="1156141"/>
            <a:ext cx="1128094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ru-RU" sz="1500" b="1" dirty="0">
                <a:solidFill>
                  <a:srgbClr val="FF0000"/>
                </a:solidFill>
              </a:rPr>
              <a:t>70% </a:t>
            </a:r>
            <a:r>
              <a:rPr lang="ru-RU" sz="1500" dirty="0"/>
              <a:t>опрошенных, перенесших </a:t>
            </a:r>
            <a:r>
              <a:rPr lang="en-US" sz="1500" dirty="0"/>
              <a:t>Covid-19</a:t>
            </a:r>
            <a:r>
              <a:rPr lang="ru-RU" sz="1500" dirty="0"/>
              <a:t> официально, отметили влияние последнего перенесенного вирусного заболевания на течение основного заболевания и его терапию:</a:t>
            </a:r>
          </a:p>
          <a:p>
            <a:pPr marL="542925" lvl="0" indent="-276225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500" b="1" dirty="0">
                <a:solidFill>
                  <a:srgbClr val="FF0000"/>
                </a:solidFill>
              </a:rPr>
              <a:t>31%</a:t>
            </a:r>
            <a:r>
              <a:rPr lang="ru-RU" sz="1500" dirty="0"/>
              <a:t> прервали основное лечение,</a:t>
            </a:r>
          </a:p>
          <a:p>
            <a:pPr marL="542925" lvl="0" indent="-276225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500" b="1" dirty="0">
                <a:solidFill>
                  <a:srgbClr val="FF0000"/>
                </a:solidFill>
              </a:rPr>
              <a:t>35%</a:t>
            </a:r>
            <a:r>
              <a:rPr lang="ru-RU" sz="1500" dirty="0"/>
              <a:t> были вынуждены менять терапию основного заболевания,</a:t>
            </a:r>
          </a:p>
          <a:p>
            <a:pPr marL="542925" lvl="0" indent="-276225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sz="1500" b="1" dirty="0">
                <a:solidFill>
                  <a:srgbClr val="FF0000"/>
                </a:solidFill>
              </a:rPr>
              <a:t>14,7%</a:t>
            </a:r>
            <a:r>
              <a:rPr lang="ru-RU" sz="1500" dirty="0"/>
              <a:t> отложили госпитализацию.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E2FACB5-238C-4553-9DCD-D65014B392B1}"/>
              </a:ext>
            </a:extLst>
          </p:cNvPr>
          <p:cNvSpPr/>
          <p:nvPr/>
        </p:nvSpPr>
        <p:spPr>
          <a:xfrm>
            <a:off x="588875" y="2905595"/>
            <a:ext cx="112395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i="1" dirty="0">
                <a:solidFill>
                  <a:srgbClr val="0070C0"/>
                </a:solidFill>
                <a:cs typeface="Times New Roman" panose="02020603050405020304" pitchFamily="18" charset="0"/>
              </a:rPr>
              <a:t>Диаграмма 13.1. Влияние ОРВИ на течение и терапию основного заболевания у переболевших Covid-19 и нет.</a:t>
            </a:r>
          </a:p>
          <a:p>
            <a:r>
              <a:rPr lang="ru-RU" sz="1500" i="1" dirty="0">
                <a:solidFill>
                  <a:srgbClr val="0070C0"/>
                </a:solidFill>
                <a:cs typeface="Times New Roman" panose="02020603050405020304" pitchFamily="18" charset="0"/>
              </a:rPr>
              <a:t>Ответ на вопрос, «Оказало ли влияние последнее перенесенное Вами вирусное заболевание (грипп, ОРВИ, COVID-19 и др.) на течение Вашего основного заболевания и его терапию?»</a:t>
            </a:r>
          </a:p>
        </p:txBody>
      </p:sp>
      <p:pic>
        <p:nvPicPr>
          <p:cNvPr id="17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0888" y="6534773"/>
            <a:ext cx="1352539" cy="224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Заголовок 7"/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Профилактика Covid-19 для лиц с ослабленным иммунитетом, 2024 г.</a:t>
            </a: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FB37163D-A5B3-4AAA-B9EE-69653B02C3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34959646"/>
              </p:ext>
            </p:extLst>
          </p:nvPr>
        </p:nvGraphicFramePr>
        <p:xfrm>
          <a:off x="727365" y="3782291"/>
          <a:ext cx="10281744" cy="2491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0447236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id="{0C6E85DE-B243-9A47-9D8C-3AF16CBC6A3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t="42572"/>
          <a:stretch>
            <a:fillRect/>
          </a:stretch>
        </p:blipFill>
        <p:spPr>
          <a:xfrm>
            <a:off x="0" y="0"/>
            <a:ext cx="12192000" cy="721283"/>
          </a:xfrm>
          <a:prstGeom prst="rect">
            <a:avLst/>
          </a:prstGeo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20559" y="72806"/>
            <a:ext cx="10488550" cy="941765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186FB0"/>
                </a:solidFill>
              </a:rPr>
              <a:t>ПОСЛЕДСТВИЯ </a:t>
            </a:r>
            <a:r>
              <a:rPr lang="en-US" sz="2400" dirty="0">
                <a:solidFill>
                  <a:srgbClr val="186FB0"/>
                </a:solidFill>
              </a:rPr>
              <a:t>COVID-19</a:t>
            </a:r>
            <a:endParaRPr lang="ru-RU" sz="2400" dirty="0">
              <a:solidFill>
                <a:srgbClr val="186FB0"/>
              </a:solidFill>
            </a:endParaRPr>
          </a:p>
        </p:txBody>
      </p:sp>
      <p:pic>
        <p:nvPicPr>
          <p:cNvPr id="10" name="Picture 2" descr="G:\С рабочего стола\Инвалиды\ОООИБРС\МИША\Песнева 20.02.2019\ВСП-лого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8492" y="127124"/>
            <a:ext cx="873142" cy="873142"/>
          </a:xfrm>
          <a:prstGeom prst="rect">
            <a:avLst/>
          </a:prstGeom>
          <a:noFill/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157BCEF-C00D-42BD-85F0-F10AC5271F14}"/>
              </a:ext>
            </a:extLst>
          </p:cNvPr>
          <p:cNvSpPr/>
          <p:nvPr/>
        </p:nvSpPr>
        <p:spPr>
          <a:xfrm>
            <a:off x="5365205" y="3049833"/>
            <a:ext cx="674070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i="1" dirty="0">
                <a:solidFill>
                  <a:srgbClr val="186FB0"/>
                </a:solidFill>
              </a:rPr>
              <a:t>Диаграмма 16. Изменения в состоянии здоровья после Covid-19 у разных пациентов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40345DFF-B4D1-421D-9DAE-46CE780CE899}"/>
              </a:ext>
            </a:extLst>
          </p:cNvPr>
          <p:cNvSpPr/>
          <p:nvPr/>
        </p:nvSpPr>
        <p:spPr>
          <a:xfrm>
            <a:off x="520559" y="1150526"/>
            <a:ext cx="11623849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>
              <a:spcAft>
                <a:spcPts val="600"/>
              </a:spcAft>
              <a:buClr>
                <a:srgbClr val="0070C0"/>
              </a:buClr>
            </a:pPr>
            <a:r>
              <a:rPr lang="ru-RU" sz="1400" b="1" i="1" dirty="0">
                <a:solidFill>
                  <a:srgbClr val="186FB0"/>
                </a:solidFill>
              </a:rPr>
              <a:t>Пациенты на </a:t>
            </a:r>
            <a:r>
              <a:rPr lang="ru-RU" sz="1400" b="1" i="1" dirty="0" err="1">
                <a:solidFill>
                  <a:srgbClr val="186FB0"/>
                </a:solidFill>
              </a:rPr>
              <a:t>иммуносупрессивной</a:t>
            </a:r>
            <a:r>
              <a:rPr lang="ru-RU" sz="1400" b="1" i="1" dirty="0">
                <a:solidFill>
                  <a:srgbClr val="186FB0"/>
                </a:solidFill>
              </a:rPr>
              <a:t> терапии в большинстве отмечают пагубные последствия перенесенного Covid-19:</a:t>
            </a:r>
          </a:p>
          <a:p>
            <a:pPr marL="355600" indent="-355600">
              <a:buFont typeface="Wingdings" pitchFamily="2" charset="2"/>
              <a:buChar char="Ø"/>
            </a:pPr>
            <a:r>
              <a:rPr lang="ru-RU" sz="1400" b="1" dirty="0">
                <a:solidFill>
                  <a:srgbClr val="FF0000"/>
                </a:solidFill>
              </a:rPr>
              <a:t>24% </a:t>
            </a:r>
            <a:r>
              <a:rPr lang="ru-RU" sz="1400" dirty="0"/>
              <a:t>переболевших Covid-19 указали на сильные ухудшения в состоянии здоровья, </a:t>
            </a:r>
            <a:r>
              <a:rPr lang="ru-RU" sz="1400" b="1" dirty="0">
                <a:solidFill>
                  <a:srgbClr val="FF0000"/>
                </a:solidFill>
              </a:rPr>
              <a:t>59%</a:t>
            </a:r>
            <a:r>
              <a:rPr lang="ru-RU" sz="1400" dirty="0"/>
              <a:t> - на пошатнувшееся здоровье.</a:t>
            </a:r>
          </a:p>
          <a:p>
            <a:pPr marL="355600" indent="-355600">
              <a:buFont typeface="Wingdings" pitchFamily="2" charset="2"/>
              <a:buChar char="Ø"/>
            </a:pPr>
            <a:r>
              <a:rPr lang="ru-RU" sz="1400" dirty="0"/>
              <a:t>Состояние здоровья не изменилось у </a:t>
            </a:r>
            <a:r>
              <a:rPr lang="ru-RU" sz="1400" b="1" dirty="0">
                <a:solidFill>
                  <a:srgbClr val="FF0000"/>
                </a:solidFill>
              </a:rPr>
              <a:t>14%</a:t>
            </a:r>
            <a:r>
              <a:rPr lang="ru-RU" sz="1400" dirty="0"/>
              <a:t> переболевших Covid-19 участников исследования.</a:t>
            </a:r>
          </a:p>
          <a:p>
            <a:pPr marL="355600" indent="-355600">
              <a:buClr>
                <a:srgbClr val="0070C0"/>
              </a:buClr>
            </a:pPr>
            <a:endParaRPr lang="ru-RU" sz="1400" dirty="0">
              <a:cs typeface="Arial" pitchFamily="34" charset="0"/>
            </a:endParaRPr>
          </a:p>
          <a:p>
            <a:pPr marL="5029200" lvl="0" indent="-368300">
              <a:buFont typeface="Wingdings" pitchFamily="2" charset="2"/>
              <a:buChar char="Ø"/>
            </a:pPr>
            <a:r>
              <a:rPr lang="ru-RU" sz="1400" dirty="0"/>
              <a:t>Больше других Covid-19 сказался на жизнедеятельности пациентов с ИВРЗ и с ПИД; сравнительно меньше других – на пациентах с аутоиммунными заболеваниями.</a:t>
            </a:r>
            <a:endParaRPr lang="ru-RU" sz="1400" dirty="0">
              <a:cs typeface="Arial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E2FACB5-238C-4553-9DCD-D65014B392B1}"/>
              </a:ext>
            </a:extLst>
          </p:cNvPr>
          <p:cNvSpPr/>
          <p:nvPr/>
        </p:nvSpPr>
        <p:spPr>
          <a:xfrm>
            <a:off x="596288" y="3034781"/>
            <a:ext cx="4282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>
                <a:solidFill>
                  <a:srgbClr val="186FB0"/>
                </a:solidFill>
                <a:cs typeface="Times New Roman" panose="02020603050405020304" pitchFamily="18" charset="0"/>
              </a:rPr>
              <a:t>Диаграмма 15. </a:t>
            </a:r>
            <a:r>
              <a:rPr lang="ru-RU" sz="1400" i="1" dirty="0">
                <a:solidFill>
                  <a:srgbClr val="186FB0"/>
                </a:solidFill>
              </a:rPr>
              <a:t>Изменения в состоянии здоровья после Covid-19, ответы переболевших пациентов</a:t>
            </a:r>
            <a:endParaRPr lang="ru-RU" sz="1400" dirty="0">
              <a:solidFill>
                <a:srgbClr val="186FB0"/>
              </a:solidFill>
            </a:endParaRPr>
          </a:p>
        </p:txBody>
      </p:sp>
      <p:pic>
        <p:nvPicPr>
          <p:cNvPr id="17" name="Picture 2" descr="О КОМПАНИИ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0888" y="6534773"/>
            <a:ext cx="1352539" cy="224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Заголовок 7"/>
          <p:cNvSpPr txBox="1">
            <a:spLocks/>
          </p:cNvSpPr>
          <p:nvPr/>
        </p:nvSpPr>
        <p:spPr>
          <a:xfrm>
            <a:off x="570888" y="6471138"/>
            <a:ext cx="11370745" cy="3751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ru-RU" sz="1300" dirty="0">
                <a:solidFill>
                  <a:srgbClr val="186FB0"/>
                </a:solidFill>
              </a:rPr>
              <a:t>Профилактика Covid-19 для лиц с ослабленным иммунитетом, 2024 г.</a:t>
            </a:r>
          </a:p>
        </p:txBody>
      </p:sp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1A5248A2-313D-4EEE-B6D4-EA128F7A94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0980481"/>
              </p:ext>
            </p:extLst>
          </p:nvPr>
        </p:nvGraphicFramePr>
        <p:xfrm>
          <a:off x="756004" y="3831394"/>
          <a:ext cx="4122884" cy="2224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6E6B097D-DE94-42CE-B1C0-8C4216E77C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4811668"/>
              </p:ext>
            </p:extLst>
          </p:nvPr>
        </p:nvGraphicFramePr>
        <p:xfrm>
          <a:off x="5095875" y="3655308"/>
          <a:ext cx="657225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518127080"/>
      </p:ext>
    </p:extLst>
  </p:cSld>
  <p:clrMapOvr>
    <a:masterClrMapping/>
  </p:clrMapOvr>
</p:sld>
</file>

<file path=ppt/theme/theme1.xml><?xml version="1.0" encoding="utf-8"?>
<a:theme xmlns:a="http://schemas.openxmlformats.org/drawingml/2006/main" name="ОСНОВНОЙ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12938</TotalTime>
  <Words>3063</Words>
  <Application>Microsoft Office PowerPoint</Application>
  <PresentationFormat>Широкоэкранный</PresentationFormat>
  <Paragraphs>256</Paragraphs>
  <Slides>21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</vt:lpstr>
      <vt:lpstr>ОСНОВНОЙ</vt:lpstr>
      <vt:lpstr>ПРОФИЛАКТИКА COVID-19  ДЛЯ ЛИЦ С ОСЛАБЛЕННЫМ ИММУНИТЕТОМ  </vt:lpstr>
      <vt:lpstr>Презентация PowerPoint</vt:lpstr>
      <vt:lpstr>УЧАСТНИКИ ИССЛЕДОВАНИЯ</vt:lpstr>
      <vt:lpstr>ЗАБОЛЕВАЕМОСТЬ ОРВИ</vt:lpstr>
      <vt:lpstr>ЗАБОЛЕВАЕМОСТЬ COVID-19</vt:lpstr>
      <vt:lpstr>ЛЕЧЕНИЕ COVID-19</vt:lpstr>
      <vt:lpstr>ВЛИЯНИЕ ОРВИ НА ТЕЧЕНИЕ И ТЕРАПИЮ ОСНОВНОГО ЗАБОЛЕВАНИЯ</vt:lpstr>
      <vt:lpstr>ВЛИЯНИЕ ОРВИ НА ТЕЧЕНИЕ И ТЕРАПИЮ ОСНОВНОГО ЗАБОЛЕВАНИЯ</vt:lpstr>
      <vt:lpstr>ПОСЛЕДСТВИЯ COVID-19</vt:lpstr>
      <vt:lpstr>ОЦЕНКА СОБСТВЕННОЙ ВОСПРИИМЧИВОСТИ К БОЛЕЗНИ</vt:lpstr>
      <vt:lpstr>ИЗМЕНЕНИЕ ОБРАЗА ЖИЗНИ В СЕЗОН ВИРУСНЫХ ЗАБОЛЕВАНИЙ</vt:lpstr>
      <vt:lpstr>ИЗМЕНЕНИЕ ОБРАЗА ЖИЗНИ В СЕЗОН ВИРУСНЫХ ЗАБОЛЕВАНИЙ</vt:lpstr>
      <vt:lpstr>МЕРЫ ПРЕДОСТОРОЖНОСТИ В СЕЗОН ВИРУСНЫХ ЗАБОЛЕВАНИЙ</vt:lpstr>
      <vt:lpstr>МЕРЫ ПРЕДОСТОРОЖНОСТИ В СЕЗОН ВИРУСНЫХ ЗАБОЛЕВАНИЙ</vt:lpstr>
      <vt:lpstr>МЕРЫ ПРЕДОСТОРОЖНОСТИ В СЕЗОН ВИРУСНЫХ ЗАБОЛЕВАНИЙ</vt:lpstr>
      <vt:lpstr>ВАКЦИНАЦИЯ ОТ COVID-19</vt:lpstr>
      <vt:lpstr>ДОКОНТАКТНАЯ ИММУНОПРОФИЛАКТИКА  МОНОКЛОНАЛЬНЫМИ АНТИТЕЛАМИ</vt:lpstr>
      <vt:lpstr>ДОКОНТАКТНАЯ ИММУНОПРОФИЛАКТИКА  МОНОКЛОНАЛЬНЫМИ АНТИТЕЛАМИ</vt:lpstr>
      <vt:lpstr>ВЫВОДЫ</vt:lpstr>
      <vt:lpstr>ВЫВОДЫ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Денисова Анастасия Дмитриевна</cp:lastModifiedBy>
  <cp:revision>939</cp:revision>
  <cp:lastPrinted>2021-03-29T18:41:47Z</cp:lastPrinted>
  <dcterms:created xsi:type="dcterms:W3CDTF">2018-11-08T13:38:32Z</dcterms:created>
  <dcterms:modified xsi:type="dcterms:W3CDTF">2024-10-15T10:43:46Z</dcterms:modified>
</cp:coreProperties>
</file>